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71" r:id="rId3"/>
    <p:sldMasterId id="2147483672"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Lst>
  <p:sldSz cy="5143500" cx="9144000"/>
  <p:notesSz cx="9144000" cy="5143500"/>
  <p:embeddedFontLst>
    <p:embeddedFont>
      <p:font typeface="Roboto Slab"/>
      <p:regular r:id="rId32"/>
      <p:bold r:id="rId33"/>
    </p:embeddedFont>
    <p:embeddedFont>
      <p:font typeface="Montserrat SemiBold"/>
      <p:regular r:id="rId34"/>
      <p:bold r:id="rId35"/>
      <p:italic r:id="rId36"/>
      <p:boldItalic r:id="rId37"/>
    </p:embeddedFont>
    <p:embeddedFont>
      <p:font typeface="Roboto"/>
      <p:regular r:id="rId38"/>
      <p:bold r:id="rId39"/>
      <p:italic r:id="rId40"/>
      <p:boldItalic r:id="rId41"/>
    </p:embeddedFont>
    <p:embeddedFont>
      <p:font typeface="Montserrat"/>
      <p:regular r:id="rId42"/>
      <p:bold r:id="rId43"/>
      <p:italic r:id="rId44"/>
      <p:boldItalic r:id="rId45"/>
    </p:embeddedFont>
    <p:embeddedFont>
      <p:font typeface="Montserrat Medium"/>
      <p:regular r:id="rId46"/>
      <p:bold r:id="rId47"/>
      <p:italic r:id="rId48"/>
      <p:boldItalic r:id="rId49"/>
    </p:embeddedFont>
    <p:embeddedFont>
      <p:font typeface="Montserrat Light"/>
      <p:regular r:id="rId50"/>
      <p:bold r:id="rId51"/>
      <p:italic r:id="rId52"/>
      <p:boldItalic r:id="rId53"/>
    </p:embeddedFont>
    <p:embeddedFont>
      <p:font typeface="Open Sans SemiBold"/>
      <p:regular r:id="rId54"/>
      <p:bold r:id="rId55"/>
      <p:italic r:id="rId56"/>
      <p:boldItalic r:id="rId57"/>
    </p:embeddedFont>
    <p:embeddedFont>
      <p:font typeface="Advent Pro"/>
      <p:regular r:id="rId58"/>
      <p:bold r:id="rId59"/>
    </p:embeddedFont>
    <p:embeddedFont>
      <p:font typeface="Open Sans"/>
      <p:regular r:id="rId60"/>
      <p:bold r:id="rId61"/>
      <p:italic r:id="rId62"/>
      <p:boldItalic r:id="rId6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font" Target="fonts/Roboto-italic.fntdata"/><Relationship Id="rId42" Type="http://schemas.openxmlformats.org/officeDocument/2006/relationships/font" Target="fonts/Montserrat-regular.fntdata"/><Relationship Id="rId41" Type="http://schemas.openxmlformats.org/officeDocument/2006/relationships/font" Target="fonts/Roboto-boldItalic.fntdata"/><Relationship Id="rId44" Type="http://schemas.openxmlformats.org/officeDocument/2006/relationships/font" Target="fonts/Montserrat-italic.fntdata"/><Relationship Id="rId43" Type="http://schemas.openxmlformats.org/officeDocument/2006/relationships/font" Target="fonts/Montserrat-bold.fntdata"/><Relationship Id="rId46" Type="http://schemas.openxmlformats.org/officeDocument/2006/relationships/font" Target="fonts/MontserratMedium-regular.fntdata"/><Relationship Id="rId45" Type="http://schemas.openxmlformats.org/officeDocument/2006/relationships/font" Target="fonts/Montserrat-boldItalic.fntdata"/><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48" Type="http://schemas.openxmlformats.org/officeDocument/2006/relationships/font" Target="fonts/MontserratMedium-italic.fntdata"/><Relationship Id="rId47" Type="http://schemas.openxmlformats.org/officeDocument/2006/relationships/font" Target="fonts/MontserratMedium-bold.fntdata"/><Relationship Id="rId49" Type="http://schemas.openxmlformats.org/officeDocument/2006/relationships/font" Target="fonts/MontserratMedium-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font" Target="fonts/RobotoSlab-bold.fntdata"/><Relationship Id="rId32" Type="http://schemas.openxmlformats.org/officeDocument/2006/relationships/font" Target="fonts/RobotoSlab-regular.fntdata"/><Relationship Id="rId35" Type="http://schemas.openxmlformats.org/officeDocument/2006/relationships/font" Target="fonts/MontserratSemiBold-bold.fntdata"/><Relationship Id="rId34" Type="http://schemas.openxmlformats.org/officeDocument/2006/relationships/font" Target="fonts/MontserratSemiBold-regular.fntdata"/><Relationship Id="rId37" Type="http://schemas.openxmlformats.org/officeDocument/2006/relationships/font" Target="fonts/MontserratSemiBold-boldItalic.fntdata"/><Relationship Id="rId36" Type="http://schemas.openxmlformats.org/officeDocument/2006/relationships/font" Target="fonts/MontserratSemiBold-italic.fntdata"/><Relationship Id="rId39" Type="http://schemas.openxmlformats.org/officeDocument/2006/relationships/font" Target="fonts/Roboto-bold.fntdata"/><Relationship Id="rId38" Type="http://schemas.openxmlformats.org/officeDocument/2006/relationships/font" Target="fonts/Roboto-regular.fntdata"/><Relationship Id="rId62" Type="http://schemas.openxmlformats.org/officeDocument/2006/relationships/font" Target="fonts/OpenSans-italic.fntdata"/><Relationship Id="rId61" Type="http://schemas.openxmlformats.org/officeDocument/2006/relationships/font" Target="fonts/OpenSans-bold.fntdata"/><Relationship Id="rId20" Type="http://schemas.openxmlformats.org/officeDocument/2006/relationships/slide" Target="slides/slide15.xml"/><Relationship Id="rId63" Type="http://schemas.openxmlformats.org/officeDocument/2006/relationships/font" Target="fonts/OpenSans-boldItalic.fntdata"/><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60" Type="http://schemas.openxmlformats.org/officeDocument/2006/relationships/font" Target="fonts/OpenSans-regular.fntdata"/><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MontserratLight-bold.fntdata"/><Relationship Id="rId50" Type="http://schemas.openxmlformats.org/officeDocument/2006/relationships/font" Target="fonts/MontserratLight-regular.fntdata"/><Relationship Id="rId53" Type="http://schemas.openxmlformats.org/officeDocument/2006/relationships/font" Target="fonts/MontserratLight-boldItalic.fntdata"/><Relationship Id="rId52" Type="http://schemas.openxmlformats.org/officeDocument/2006/relationships/font" Target="fonts/MontserratLight-italic.fntdata"/><Relationship Id="rId11" Type="http://schemas.openxmlformats.org/officeDocument/2006/relationships/slide" Target="slides/slide6.xml"/><Relationship Id="rId55" Type="http://schemas.openxmlformats.org/officeDocument/2006/relationships/font" Target="fonts/OpenSansSemiBold-bold.fntdata"/><Relationship Id="rId10" Type="http://schemas.openxmlformats.org/officeDocument/2006/relationships/slide" Target="slides/slide5.xml"/><Relationship Id="rId54" Type="http://schemas.openxmlformats.org/officeDocument/2006/relationships/font" Target="fonts/OpenSansSemiBold-regular.fntdata"/><Relationship Id="rId13" Type="http://schemas.openxmlformats.org/officeDocument/2006/relationships/slide" Target="slides/slide8.xml"/><Relationship Id="rId57" Type="http://schemas.openxmlformats.org/officeDocument/2006/relationships/font" Target="fonts/OpenSansSemiBold-boldItalic.fntdata"/><Relationship Id="rId12" Type="http://schemas.openxmlformats.org/officeDocument/2006/relationships/slide" Target="slides/slide7.xml"/><Relationship Id="rId56" Type="http://schemas.openxmlformats.org/officeDocument/2006/relationships/font" Target="fonts/OpenSansSemiBold-italic.fntdata"/><Relationship Id="rId15" Type="http://schemas.openxmlformats.org/officeDocument/2006/relationships/slide" Target="slides/slide10.xml"/><Relationship Id="rId59" Type="http://schemas.openxmlformats.org/officeDocument/2006/relationships/font" Target="fonts/AdventPro-bold.fntdata"/><Relationship Id="rId14" Type="http://schemas.openxmlformats.org/officeDocument/2006/relationships/slide" Target="slides/slide9.xml"/><Relationship Id="rId58" Type="http://schemas.openxmlformats.org/officeDocument/2006/relationships/font" Target="fonts/AdventPro-regular.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1524298" y="385750"/>
            <a:ext cx="6096300" cy="19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914400" y="2443150"/>
            <a:ext cx="7315200" cy="2314575"/>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1pPr>
            <a:lvl2pPr indent="-317500" lvl="1" marL="9144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6pPr>
            <a:lvl7pPr indent="-317500" lvl="6" marL="32004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7pPr>
            <a:lvl8pPr indent="-317500" lvl="7" marL="36576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8pPr>
            <a:lvl9pPr indent="-317500" lvl="8" marL="41148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 name="Shape 98"/>
        <p:cNvGrpSpPr/>
        <p:nvPr/>
      </p:nvGrpSpPr>
      <p:grpSpPr>
        <a:xfrm>
          <a:off x="0" y="0"/>
          <a:ext cx="0" cy="0"/>
          <a:chOff x="0" y="0"/>
          <a:chExt cx="0" cy="0"/>
        </a:xfrm>
      </p:grpSpPr>
      <p:sp>
        <p:nvSpPr>
          <p:cNvPr id="99" name="Google Shape;99;p1:notes"/>
          <p:cNvSpPr/>
          <p:nvPr>
            <p:ph idx="2" type="sldImg"/>
          </p:nvPr>
        </p:nvSpPr>
        <p:spPr>
          <a:xfrm>
            <a:off x="2857500" y="385763"/>
            <a:ext cx="3429000" cy="192881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0" name="Google Shape;100;p1:notes"/>
          <p:cNvSpPr txBox="1"/>
          <p:nvPr>
            <p:ph idx="1" type="body"/>
          </p:nvPr>
        </p:nvSpPr>
        <p:spPr>
          <a:xfrm>
            <a:off x="914400" y="2443163"/>
            <a:ext cx="7315200" cy="2314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US"/>
              <a:t>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6" name="Shape 176"/>
        <p:cNvGrpSpPr/>
        <p:nvPr/>
      </p:nvGrpSpPr>
      <p:grpSpPr>
        <a:xfrm>
          <a:off x="0" y="0"/>
          <a:ext cx="0" cy="0"/>
          <a:chOff x="0" y="0"/>
          <a:chExt cx="0" cy="0"/>
        </a:xfrm>
      </p:grpSpPr>
      <p:sp>
        <p:nvSpPr>
          <p:cNvPr id="177" name="Google Shape;177;g56f2e6c361_1_0:notes"/>
          <p:cNvSpPr/>
          <p:nvPr>
            <p:ph idx="2" type="sldImg"/>
          </p:nvPr>
        </p:nvSpPr>
        <p:spPr>
          <a:xfrm>
            <a:off x="1524298" y="385750"/>
            <a:ext cx="6096300" cy="19287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56f2e6c361_1_0:notes"/>
          <p:cNvSpPr txBox="1"/>
          <p:nvPr>
            <p:ph idx="1" type="body"/>
          </p:nvPr>
        </p:nvSpPr>
        <p:spPr>
          <a:xfrm>
            <a:off x="914400" y="2443150"/>
            <a:ext cx="7315200" cy="231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Remember the goldfish</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3" name="Shape 183"/>
        <p:cNvGrpSpPr/>
        <p:nvPr/>
      </p:nvGrpSpPr>
      <p:grpSpPr>
        <a:xfrm>
          <a:off x="0" y="0"/>
          <a:ext cx="0" cy="0"/>
          <a:chOff x="0" y="0"/>
          <a:chExt cx="0" cy="0"/>
        </a:xfrm>
      </p:grpSpPr>
      <p:sp>
        <p:nvSpPr>
          <p:cNvPr id="184" name="Google Shape;184;g4885c38755_0_146:notes"/>
          <p:cNvSpPr/>
          <p:nvPr>
            <p:ph idx="2" type="sldImg"/>
          </p:nvPr>
        </p:nvSpPr>
        <p:spPr>
          <a:xfrm>
            <a:off x="2857500" y="385763"/>
            <a:ext cx="3429000" cy="19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5" name="Google Shape;185;g4885c38755_0_146:notes"/>
          <p:cNvSpPr txBox="1"/>
          <p:nvPr>
            <p:ph idx="1" type="body"/>
          </p:nvPr>
        </p:nvSpPr>
        <p:spPr>
          <a:xfrm>
            <a:off x="914400" y="2443163"/>
            <a:ext cx="7315200" cy="23145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400"/>
              <a:buFont typeface="Open Sans"/>
              <a:buNone/>
            </a:pPr>
            <a:r>
              <a:rPr lang="en-US">
                <a:latin typeface="Open Sans"/>
                <a:ea typeface="Open Sans"/>
                <a:cs typeface="Open Sans"/>
                <a:sym typeface="Open Sans"/>
              </a:rPr>
              <a:t>As much as vendors try, functionality richness always trumps the experience. as products scale and cater to larger enterprise markets, complexity increases proportionately and the experience keeps dropping, in terms of users being able to intuitively use products and realize value as quickly as possible. that is also related to the overall ROI of products. as a buyer, you want to reach breakeven as quickly as possible but that doesn’t really happen for compex products. companies also want users to use products intuitively asap to drive business outcomes rather than spending business hours on learning and understanding how to use a product. so in that sense it’s a sort of paradoxical situation for a lot of products. and in a way the entire ecosystem of buyers and vendors understands this cycle, so they also kind of adjust to it. but that’s not ideal. </a:t>
            </a:r>
            <a:endParaRPr>
              <a:latin typeface="Open Sans"/>
              <a:ea typeface="Open Sans"/>
              <a:cs typeface="Open Sans"/>
              <a:sym typeface="Open San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4" name="Shape 194"/>
        <p:cNvGrpSpPr/>
        <p:nvPr/>
      </p:nvGrpSpPr>
      <p:grpSpPr>
        <a:xfrm>
          <a:off x="0" y="0"/>
          <a:ext cx="0" cy="0"/>
          <a:chOff x="0" y="0"/>
          <a:chExt cx="0" cy="0"/>
        </a:xfrm>
      </p:grpSpPr>
      <p:sp>
        <p:nvSpPr>
          <p:cNvPr id="195" name="Google Shape;195;g56f2e6c361_1_207:notes"/>
          <p:cNvSpPr/>
          <p:nvPr>
            <p:ph idx="2" type="sldImg"/>
          </p:nvPr>
        </p:nvSpPr>
        <p:spPr>
          <a:xfrm>
            <a:off x="1524298" y="385750"/>
            <a:ext cx="6096300" cy="19287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56f2e6c361_1_207:notes"/>
          <p:cNvSpPr txBox="1"/>
          <p:nvPr>
            <p:ph idx="1" type="body"/>
          </p:nvPr>
        </p:nvSpPr>
        <p:spPr>
          <a:xfrm>
            <a:off x="914400" y="2443150"/>
            <a:ext cx="7315200" cy="231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Efforts to improve the product must continue. One of the ways is to look at ways by which you can eliminate the need for help.</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1" name="Shape 201"/>
        <p:cNvGrpSpPr/>
        <p:nvPr/>
      </p:nvGrpSpPr>
      <p:grpSpPr>
        <a:xfrm>
          <a:off x="0" y="0"/>
          <a:ext cx="0" cy="0"/>
          <a:chOff x="0" y="0"/>
          <a:chExt cx="0" cy="0"/>
        </a:xfrm>
      </p:grpSpPr>
      <p:sp>
        <p:nvSpPr>
          <p:cNvPr id="202" name="Google Shape;202;g5f5f816c47_0_976:notes"/>
          <p:cNvSpPr/>
          <p:nvPr>
            <p:ph idx="2" type="sldImg"/>
          </p:nvPr>
        </p:nvSpPr>
        <p:spPr>
          <a:xfrm>
            <a:off x="1524298" y="385750"/>
            <a:ext cx="6096300" cy="19287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5f5f816c47_0_976:notes"/>
          <p:cNvSpPr txBox="1"/>
          <p:nvPr>
            <p:ph idx="1" type="body"/>
          </p:nvPr>
        </p:nvSpPr>
        <p:spPr>
          <a:xfrm>
            <a:off x="914400" y="2443150"/>
            <a:ext cx="7315200" cy="231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6" name="Shape 206"/>
        <p:cNvGrpSpPr/>
        <p:nvPr/>
      </p:nvGrpSpPr>
      <p:grpSpPr>
        <a:xfrm>
          <a:off x="0" y="0"/>
          <a:ext cx="0" cy="0"/>
          <a:chOff x="0" y="0"/>
          <a:chExt cx="0" cy="0"/>
        </a:xfrm>
      </p:grpSpPr>
      <p:sp>
        <p:nvSpPr>
          <p:cNvPr id="207" name="Google Shape;207;g512d3710f0_0_40:notes"/>
          <p:cNvSpPr/>
          <p:nvPr>
            <p:ph idx="2" type="sldImg"/>
          </p:nvPr>
        </p:nvSpPr>
        <p:spPr>
          <a:xfrm>
            <a:off x="1524298" y="385750"/>
            <a:ext cx="6096300" cy="19287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512d3710f0_0_40:notes"/>
          <p:cNvSpPr txBox="1"/>
          <p:nvPr>
            <p:ph idx="1" type="body"/>
          </p:nvPr>
        </p:nvSpPr>
        <p:spPr>
          <a:xfrm>
            <a:off x="914400" y="2443150"/>
            <a:ext cx="7315200" cy="231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Moving on to Whatfix</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3" name="Shape 213"/>
        <p:cNvGrpSpPr/>
        <p:nvPr/>
      </p:nvGrpSpPr>
      <p:grpSpPr>
        <a:xfrm>
          <a:off x="0" y="0"/>
          <a:ext cx="0" cy="0"/>
          <a:chOff x="0" y="0"/>
          <a:chExt cx="0" cy="0"/>
        </a:xfrm>
      </p:grpSpPr>
      <p:sp>
        <p:nvSpPr>
          <p:cNvPr id="214" name="Google Shape;214;g512d3710f0_0_59:notes"/>
          <p:cNvSpPr/>
          <p:nvPr>
            <p:ph idx="2" type="sldImg"/>
          </p:nvPr>
        </p:nvSpPr>
        <p:spPr>
          <a:xfrm>
            <a:off x="1524298" y="385750"/>
            <a:ext cx="6096300" cy="19287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512d3710f0_0_59:notes"/>
          <p:cNvSpPr txBox="1"/>
          <p:nvPr>
            <p:ph idx="1" type="body"/>
          </p:nvPr>
        </p:nvSpPr>
        <p:spPr>
          <a:xfrm>
            <a:off x="914400" y="2443150"/>
            <a:ext cx="7315200" cy="231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We can’t afford to have multiple experiences. A help experience and a product experience</a:t>
            </a:r>
            <a:endParaRPr/>
          </a:p>
          <a:p>
            <a:pPr indent="0" lvl="0" marL="0" rtl="0" algn="l">
              <a:spcBef>
                <a:spcPts val="0"/>
              </a:spcBef>
              <a:spcAft>
                <a:spcPts val="0"/>
              </a:spcAft>
              <a:buNone/>
            </a:pPr>
            <a:r>
              <a:rPr lang="en-US"/>
              <a:t>Need a solution that can create a single experience</a:t>
            </a:r>
            <a:endParaRPr/>
          </a:p>
          <a:p>
            <a:pPr indent="0" lvl="0" marL="0" rtl="0" algn="l">
              <a:spcBef>
                <a:spcPts val="0"/>
              </a:spcBef>
              <a:spcAft>
                <a:spcPts val="0"/>
              </a:spcAft>
              <a:buNone/>
            </a:pPr>
            <a:r>
              <a:rPr lang="en-US"/>
              <a:t>Ability to show relevant, contextual information at the point of need</a:t>
            </a:r>
            <a:endParaRPr/>
          </a:p>
          <a:p>
            <a:pPr indent="0" lvl="0" marL="0" rtl="0" algn="l">
              <a:spcBef>
                <a:spcPts val="0"/>
              </a:spcBef>
              <a:spcAft>
                <a:spcPts val="0"/>
              </a:spcAft>
              <a:buNone/>
            </a:pPr>
            <a:r>
              <a:rPr lang="en-US"/>
              <a:t>Can’t afford to make iterative changes. Need a solution that can step in</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0" name="Shape 220"/>
        <p:cNvGrpSpPr/>
        <p:nvPr/>
      </p:nvGrpSpPr>
      <p:grpSpPr>
        <a:xfrm>
          <a:off x="0" y="0"/>
          <a:ext cx="0" cy="0"/>
          <a:chOff x="0" y="0"/>
          <a:chExt cx="0" cy="0"/>
        </a:xfrm>
      </p:grpSpPr>
      <p:sp>
        <p:nvSpPr>
          <p:cNvPr id="221" name="Google Shape;221;g512d3710f0_0_66:notes"/>
          <p:cNvSpPr/>
          <p:nvPr>
            <p:ph idx="2" type="sldImg"/>
          </p:nvPr>
        </p:nvSpPr>
        <p:spPr>
          <a:xfrm>
            <a:off x="1524298" y="385750"/>
            <a:ext cx="6096300" cy="19287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512d3710f0_0_66:notes"/>
          <p:cNvSpPr txBox="1"/>
          <p:nvPr>
            <p:ph idx="1" type="body"/>
          </p:nvPr>
        </p:nvSpPr>
        <p:spPr>
          <a:xfrm>
            <a:off x="914400" y="2443150"/>
            <a:ext cx="7315200" cy="231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Introduction to Whatfix features</a:t>
            </a:r>
            <a:endParaRPr/>
          </a:p>
          <a:p>
            <a:pPr indent="0" lvl="0" marL="0" rtl="0" algn="l">
              <a:spcBef>
                <a:spcPts val="0"/>
              </a:spcBef>
              <a:spcAft>
                <a:spcPts val="0"/>
              </a:spcAft>
              <a:buNone/>
            </a:pPr>
            <a:r>
              <a:rPr lang="en-US"/>
              <a:t>What’s automation doing for users?</a:t>
            </a:r>
            <a:endParaRPr/>
          </a:p>
          <a:p>
            <a:pPr indent="0" lvl="0" marL="0" rtl="0" algn="l">
              <a:spcBef>
                <a:spcPts val="0"/>
              </a:spcBef>
              <a:spcAft>
                <a:spcPts val="0"/>
              </a:spcAft>
              <a:buNone/>
            </a:pPr>
            <a:r>
              <a:rPr lang="en-US"/>
              <a:t>How is intelligent segmentation making it easier to author content?</a:t>
            </a:r>
            <a:endParaRPr/>
          </a:p>
          <a:p>
            <a:pPr indent="0" lvl="0" marL="0" rtl="0" algn="l">
              <a:spcBef>
                <a:spcPts val="0"/>
              </a:spcBef>
              <a:spcAft>
                <a:spcPts val="0"/>
              </a:spcAft>
              <a:buNone/>
            </a:pPr>
            <a:r>
              <a:rPr lang="en-US"/>
              <a:t>What’s the advantage of multi format outputs?</a:t>
            </a:r>
            <a:endParaRPr/>
          </a:p>
          <a:p>
            <a:pPr indent="0" lvl="0" marL="0" rtl="0" algn="l">
              <a:spcBef>
                <a:spcPts val="0"/>
              </a:spcBef>
              <a:spcAft>
                <a:spcPts val="0"/>
              </a:spcAft>
              <a:buNone/>
            </a:pPr>
            <a:r>
              <a:rPr lang="en-US"/>
              <a:t>How Whatfix content is Scrom and xAPI compliant and the impact</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6" name="Shape 226"/>
        <p:cNvGrpSpPr/>
        <p:nvPr/>
      </p:nvGrpSpPr>
      <p:grpSpPr>
        <a:xfrm>
          <a:off x="0" y="0"/>
          <a:ext cx="0" cy="0"/>
          <a:chOff x="0" y="0"/>
          <a:chExt cx="0" cy="0"/>
        </a:xfrm>
      </p:grpSpPr>
      <p:sp>
        <p:nvSpPr>
          <p:cNvPr id="227" name="Google Shape;227;g5f5f816c47_0_985:notes"/>
          <p:cNvSpPr/>
          <p:nvPr>
            <p:ph idx="2" type="sldImg"/>
          </p:nvPr>
        </p:nvSpPr>
        <p:spPr>
          <a:xfrm>
            <a:off x="1524298" y="385750"/>
            <a:ext cx="6096300" cy="19287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5f5f816c47_0_985:notes"/>
          <p:cNvSpPr txBox="1"/>
          <p:nvPr>
            <p:ph idx="1" type="body"/>
          </p:nvPr>
        </p:nvSpPr>
        <p:spPr>
          <a:xfrm>
            <a:off x="914400" y="2443150"/>
            <a:ext cx="7315200" cy="231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3" name="Shape 233"/>
        <p:cNvGrpSpPr/>
        <p:nvPr/>
      </p:nvGrpSpPr>
      <p:grpSpPr>
        <a:xfrm>
          <a:off x="0" y="0"/>
          <a:ext cx="0" cy="0"/>
          <a:chOff x="0" y="0"/>
          <a:chExt cx="0" cy="0"/>
        </a:xfrm>
      </p:grpSpPr>
      <p:sp>
        <p:nvSpPr>
          <p:cNvPr id="234" name="Google Shape;234;g5f5f816c47_0_71:notes"/>
          <p:cNvSpPr/>
          <p:nvPr>
            <p:ph idx="2" type="sldImg"/>
          </p:nvPr>
        </p:nvSpPr>
        <p:spPr>
          <a:xfrm>
            <a:off x="1524298" y="385750"/>
            <a:ext cx="6096300" cy="19287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5f5f816c47_0_71:notes"/>
          <p:cNvSpPr txBox="1"/>
          <p:nvPr>
            <p:ph idx="1" type="body"/>
          </p:nvPr>
        </p:nvSpPr>
        <p:spPr>
          <a:xfrm>
            <a:off x="914400" y="2443150"/>
            <a:ext cx="7315200" cy="231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Content aggregation</a:t>
            </a:r>
            <a:endParaRPr/>
          </a:p>
          <a:p>
            <a:pPr indent="0" lvl="0" marL="0" rtl="0" algn="l">
              <a:spcBef>
                <a:spcPts val="0"/>
              </a:spcBef>
              <a:spcAft>
                <a:spcPts val="0"/>
              </a:spcAft>
              <a:buNone/>
            </a:pPr>
            <a:r>
              <a:rPr lang="en-US"/>
              <a:t>Intelligent Segmentation</a:t>
            </a:r>
            <a:endParaRPr/>
          </a:p>
          <a:p>
            <a:pPr indent="0" lvl="0" marL="0" rtl="0" algn="l">
              <a:spcBef>
                <a:spcPts val="0"/>
              </a:spcBef>
              <a:spcAft>
                <a:spcPts val="0"/>
              </a:spcAft>
              <a:buNone/>
            </a:pPr>
            <a:r>
              <a:rPr lang="en-US"/>
              <a:t>task list, beacon, pop ups</a:t>
            </a:r>
            <a:endParaRPr/>
          </a:p>
          <a:p>
            <a:pPr indent="0" lvl="0" marL="0" rtl="0" algn="l">
              <a:spcBef>
                <a:spcPts val="0"/>
              </a:spcBef>
              <a:spcAft>
                <a:spcPts val="0"/>
              </a:spcAft>
              <a:buNone/>
            </a:pPr>
            <a:r>
              <a:rPr lang="en-US"/>
              <a:t>Scrom and XAPI</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3" name="Shape 273"/>
        <p:cNvGrpSpPr/>
        <p:nvPr/>
      </p:nvGrpSpPr>
      <p:grpSpPr>
        <a:xfrm>
          <a:off x="0" y="0"/>
          <a:ext cx="0" cy="0"/>
          <a:chOff x="0" y="0"/>
          <a:chExt cx="0" cy="0"/>
        </a:xfrm>
      </p:grpSpPr>
      <p:sp>
        <p:nvSpPr>
          <p:cNvPr id="274" name="Google Shape;274;g56f2e6c361_1_228:notes"/>
          <p:cNvSpPr/>
          <p:nvPr>
            <p:ph idx="2" type="sldImg"/>
          </p:nvPr>
        </p:nvSpPr>
        <p:spPr>
          <a:xfrm>
            <a:off x="1524298" y="385750"/>
            <a:ext cx="6096300" cy="19287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56f2e6c361_1_228:notes"/>
          <p:cNvSpPr txBox="1"/>
          <p:nvPr>
            <p:ph idx="1" type="body"/>
          </p:nvPr>
        </p:nvSpPr>
        <p:spPr>
          <a:xfrm>
            <a:off x="914400" y="2443150"/>
            <a:ext cx="7315200" cy="231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You cannot improve what you cannot measure!</a:t>
            </a:r>
            <a:endParaRPr/>
          </a:p>
          <a:p>
            <a:pPr indent="0" lvl="0" marL="0" rtl="0" algn="l">
              <a:spcBef>
                <a:spcPts val="0"/>
              </a:spcBef>
              <a:spcAft>
                <a:spcPts val="0"/>
              </a:spcAft>
              <a:buNone/>
            </a:pPr>
            <a:r>
              <a:rPr lang="en-US"/>
              <a:t>Whatfix helps you measure the performance of your content.</a:t>
            </a:r>
            <a:endParaRPr/>
          </a:p>
          <a:p>
            <a:pPr indent="0" lvl="0" marL="0" rtl="0" algn="l">
              <a:spcBef>
                <a:spcPts val="0"/>
              </a:spcBef>
              <a:spcAft>
                <a:spcPts val="0"/>
              </a:spcAft>
              <a:buNone/>
            </a:pPr>
            <a:r>
              <a:rPr lang="en-US"/>
              <a:t>Which walkthroughs are working? Where are users getting stuck? Which step? What are search phrases that don’t return results? Usage information</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 name="Shape 106"/>
        <p:cNvGrpSpPr/>
        <p:nvPr/>
      </p:nvGrpSpPr>
      <p:grpSpPr>
        <a:xfrm>
          <a:off x="0" y="0"/>
          <a:ext cx="0" cy="0"/>
          <a:chOff x="0" y="0"/>
          <a:chExt cx="0" cy="0"/>
        </a:xfrm>
      </p:grpSpPr>
      <p:sp>
        <p:nvSpPr>
          <p:cNvPr id="107" name="Google Shape;107;g512d3710f0_0_0:notes"/>
          <p:cNvSpPr/>
          <p:nvPr>
            <p:ph idx="2" type="sldImg"/>
          </p:nvPr>
        </p:nvSpPr>
        <p:spPr>
          <a:xfrm>
            <a:off x="1524298" y="385750"/>
            <a:ext cx="6096300" cy="19287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512d3710f0_0_0:notes"/>
          <p:cNvSpPr txBox="1"/>
          <p:nvPr>
            <p:ph idx="1" type="body"/>
          </p:nvPr>
        </p:nvSpPr>
        <p:spPr>
          <a:xfrm>
            <a:off x="914400" y="2443150"/>
            <a:ext cx="7315200" cy="231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9" name="Shape 279"/>
        <p:cNvGrpSpPr/>
        <p:nvPr/>
      </p:nvGrpSpPr>
      <p:grpSpPr>
        <a:xfrm>
          <a:off x="0" y="0"/>
          <a:ext cx="0" cy="0"/>
          <a:chOff x="0" y="0"/>
          <a:chExt cx="0" cy="0"/>
        </a:xfrm>
      </p:grpSpPr>
      <p:sp>
        <p:nvSpPr>
          <p:cNvPr id="280" name="Google Shape;280;p18:notes"/>
          <p:cNvSpPr/>
          <p:nvPr>
            <p:ph idx="2" type="sldImg"/>
          </p:nvPr>
        </p:nvSpPr>
        <p:spPr>
          <a:xfrm>
            <a:off x="2857500" y="385763"/>
            <a:ext cx="3429000" cy="192881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1" name="Google Shape;281;p18:notes"/>
          <p:cNvSpPr txBox="1"/>
          <p:nvPr>
            <p:ph idx="1" type="body"/>
          </p:nvPr>
        </p:nvSpPr>
        <p:spPr>
          <a:xfrm>
            <a:off x="914400" y="2443163"/>
            <a:ext cx="7315200" cy="23145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400"/>
              <a:buFont typeface="Open Sans"/>
              <a:buNone/>
            </a:pPr>
            <a:r>
              <a:rPr lang="en-US">
                <a:latin typeface="Open Sans"/>
                <a:ea typeface="Open Sans"/>
                <a:cs typeface="Open Sans"/>
                <a:sym typeface="Open Sans"/>
              </a:rPr>
              <a:t>Deployment and Integration methods</a:t>
            </a:r>
            <a:endParaRPr>
              <a:latin typeface="Open Sans"/>
              <a:ea typeface="Open Sans"/>
              <a:cs typeface="Open Sans"/>
              <a:sym typeface="Open Sans"/>
            </a:endParaRPr>
          </a:p>
          <a:p>
            <a:pPr indent="-228600" lvl="0" marL="457200" rtl="0" algn="l">
              <a:lnSpc>
                <a:spcPct val="100000"/>
              </a:lnSpc>
              <a:spcBef>
                <a:spcPts val="0"/>
              </a:spcBef>
              <a:spcAft>
                <a:spcPts val="0"/>
              </a:spcAft>
              <a:buSzPts val="1400"/>
              <a:buFont typeface="Open Sans"/>
              <a:buNone/>
            </a:pPr>
            <a:r>
              <a:rPr lang="en-US">
                <a:latin typeface="Open Sans"/>
                <a:ea typeface="Open Sans"/>
                <a:cs typeface="Open Sans"/>
                <a:sym typeface="Open Sans"/>
              </a:rPr>
              <a:t>On cloud and Self Hosted</a:t>
            </a:r>
            <a:endParaRPr>
              <a:latin typeface="Open Sans"/>
              <a:ea typeface="Open Sans"/>
              <a:cs typeface="Open Sans"/>
              <a:sym typeface="Open Sans"/>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6" name="Shape 296"/>
        <p:cNvGrpSpPr/>
        <p:nvPr/>
      </p:nvGrpSpPr>
      <p:grpSpPr>
        <a:xfrm>
          <a:off x="0" y="0"/>
          <a:ext cx="0" cy="0"/>
          <a:chOff x="0" y="0"/>
          <a:chExt cx="0" cy="0"/>
        </a:xfrm>
      </p:grpSpPr>
      <p:sp>
        <p:nvSpPr>
          <p:cNvPr id="297" name="Google Shape;297;g5f5f816c47_0_14:notes"/>
          <p:cNvSpPr/>
          <p:nvPr>
            <p:ph idx="2" type="sldImg"/>
          </p:nvPr>
        </p:nvSpPr>
        <p:spPr>
          <a:xfrm>
            <a:off x="2857500" y="385763"/>
            <a:ext cx="3429000" cy="19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8" name="Google Shape;298;g5f5f816c47_0_14:notes"/>
          <p:cNvSpPr txBox="1"/>
          <p:nvPr>
            <p:ph idx="1" type="body"/>
          </p:nvPr>
        </p:nvSpPr>
        <p:spPr>
          <a:xfrm>
            <a:off x="914400" y="2443163"/>
            <a:ext cx="7315200" cy="2314500"/>
          </a:xfrm>
          <a:prstGeom prst="rect">
            <a:avLst/>
          </a:prstGeom>
          <a:noFill/>
          <a:ln>
            <a:noFill/>
          </a:ln>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SzPts val="1400"/>
              <a:buFont typeface="Open Sans"/>
              <a:buChar char="-"/>
            </a:pPr>
            <a:r>
              <a:rPr lang="en-US">
                <a:latin typeface="Open Sans"/>
                <a:ea typeface="Open Sans"/>
                <a:cs typeface="Open Sans"/>
                <a:sym typeface="Open Sans"/>
              </a:rPr>
              <a:t>ROI of the Whatfix platform and how this impact is delivered. </a:t>
            </a:r>
            <a:endParaRPr>
              <a:latin typeface="Open Sans"/>
              <a:ea typeface="Open Sans"/>
              <a:cs typeface="Open Sans"/>
              <a:sym typeface="Open Sans"/>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6" name="Shape 306"/>
        <p:cNvGrpSpPr/>
        <p:nvPr/>
      </p:nvGrpSpPr>
      <p:grpSpPr>
        <a:xfrm>
          <a:off x="0" y="0"/>
          <a:ext cx="0" cy="0"/>
          <a:chOff x="0" y="0"/>
          <a:chExt cx="0" cy="0"/>
        </a:xfrm>
      </p:grpSpPr>
      <p:sp>
        <p:nvSpPr>
          <p:cNvPr id="307" name="Google Shape;307;p25:notes"/>
          <p:cNvSpPr/>
          <p:nvPr>
            <p:ph idx="2" type="sldImg"/>
          </p:nvPr>
        </p:nvSpPr>
        <p:spPr>
          <a:xfrm>
            <a:off x="2857500" y="385763"/>
            <a:ext cx="3429000" cy="192881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8" name="Google Shape;308;p25:notes"/>
          <p:cNvSpPr txBox="1"/>
          <p:nvPr>
            <p:ph idx="1" type="body"/>
          </p:nvPr>
        </p:nvSpPr>
        <p:spPr>
          <a:xfrm>
            <a:off x="914400" y="2443163"/>
            <a:ext cx="7315200" cy="2314500"/>
          </a:xfrm>
          <a:prstGeom prst="rect">
            <a:avLst/>
          </a:prstGeom>
          <a:noFill/>
          <a:ln>
            <a:noFill/>
          </a:ln>
        </p:spPr>
        <p:txBody>
          <a:bodyPr anchorCtr="0" anchor="t" bIns="91425" lIns="91425" spcFirstLastPara="1" rIns="91425" wrap="square" tIns="91425">
            <a:noAutofit/>
          </a:bodyPr>
          <a:lstStyle/>
          <a:p>
            <a:pPr indent="0" lvl="0" marL="457200" rtl="0" algn="l">
              <a:lnSpc>
                <a:spcPct val="100000"/>
              </a:lnSpc>
              <a:spcBef>
                <a:spcPts val="0"/>
              </a:spcBef>
              <a:spcAft>
                <a:spcPts val="0"/>
              </a:spcAft>
              <a:buNone/>
            </a:pPr>
            <a:r>
              <a:rPr lang="en-US">
                <a:latin typeface="Open Sans"/>
                <a:ea typeface="Open Sans"/>
                <a:cs typeface="Open Sans"/>
                <a:sym typeface="Open Sans"/>
              </a:rPr>
              <a:t>400 plus customers</a:t>
            </a:r>
            <a:endParaRPr>
              <a:latin typeface="Open Sans"/>
              <a:ea typeface="Open Sans"/>
              <a:cs typeface="Open Sans"/>
              <a:sym typeface="Open Sans"/>
            </a:endParaRPr>
          </a:p>
          <a:p>
            <a:pPr indent="0" lvl="0" marL="457200" rtl="0" algn="l">
              <a:lnSpc>
                <a:spcPct val="100000"/>
              </a:lnSpc>
              <a:spcBef>
                <a:spcPts val="0"/>
              </a:spcBef>
              <a:spcAft>
                <a:spcPts val="0"/>
              </a:spcAft>
              <a:buNone/>
            </a:pPr>
            <a:r>
              <a:rPr lang="en-US">
                <a:latin typeface="Open Sans"/>
                <a:ea typeface="Open Sans"/>
                <a:cs typeface="Open Sans"/>
                <a:sym typeface="Open Sans"/>
              </a:rPr>
              <a:t>One of the Fastest growing startup in India</a:t>
            </a:r>
            <a:endParaRPr>
              <a:latin typeface="Open Sans"/>
              <a:ea typeface="Open Sans"/>
              <a:cs typeface="Open Sans"/>
              <a:sym typeface="Open Sans"/>
            </a:endParaRPr>
          </a:p>
          <a:p>
            <a:pPr indent="0" lvl="0" marL="457200" rtl="0" algn="l">
              <a:lnSpc>
                <a:spcPct val="100000"/>
              </a:lnSpc>
              <a:spcBef>
                <a:spcPts val="0"/>
              </a:spcBef>
              <a:spcAft>
                <a:spcPts val="0"/>
              </a:spcAft>
              <a:buNone/>
            </a:pPr>
            <a:r>
              <a:rPr lang="en-US">
                <a:latin typeface="Open Sans"/>
                <a:ea typeface="Open Sans"/>
                <a:cs typeface="Open Sans"/>
                <a:sym typeface="Open Sans"/>
              </a:rPr>
              <a:t>40 of the fortune 500</a:t>
            </a:r>
            <a:endParaRPr>
              <a:latin typeface="Open Sans"/>
              <a:ea typeface="Open Sans"/>
              <a:cs typeface="Open Sans"/>
              <a:sym typeface="Open Sans"/>
            </a:endParaRPr>
          </a:p>
          <a:p>
            <a:pPr indent="0" lvl="0" marL="457200" rtl="0" algn="l">
              <a:lnSpc>
                <a:spcPct val="100000"/>
              </a:lnSpc>
              <a:spcBef>
                <a:spcPts val="0"/>
              </a:spcBef>
              <a:spcAft>
                <a:spcPts val="0"/>
              </a:spcAft>
              <a:buNone/>
            </a:pPr>
            <a:r>
              <a:rPr lang="en-US">
                <a:latin typeface="Open Sans"/>
                <a:ea typeface="Open Sans"/>
                <a:cs typeface="Open Sans"/>
                <a:sym typeface="Open Sans"/>
              </a:rPr>
              <a:t>End users and employees</a:t>
            </a:r>
            <a:endParaRPr>
              <a:latin typeface="Open Sans"/>
              <a:ea typeface="Open Sans"/>
              <a:cs typeface="Open Sans"/>
              <a:sym typeface="Open Sans"/>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1" name="Shape 351"/>
        <p:cNvGrpSpPr/>
        <p:nvPr/>
      </p:nvGrpSpPr>
      <p:grpSpPr>
        <a:xfrm>
          <a:off x="0" y="0"/>
          <a:ext cx="0" cy="0"/>
          <a:chOff x="0" y="0"/>
          <a:chExt cx="0" cy="0"/>
        </a:xfrm>
      </p:grpSpPr>
      <p:sp>
        <p:nvSpPr>
          <p:cNvPr id="352" name="Google Shape;352;g5f5f816c47_0_970:notes"/>
          <p:cNvSpPr/>
          <p:nvPr>
            <p:ph idx="2" type="sldImg"/>
          </p:nvPr>
        </p:nvSpPr>
        <p:spPr>
          <a:xfrm>
            <a:off x="1524298" y="385750"/>
            <a:ext cx="6096300" cy="19287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5f5f816c47_0_970:notes"/>
          <p:cNvSpPr txBox="1"/>
          <p:nvPr>
            <p:ph idx="1" type="body"/>
          </p:nvPr>
        </p:nvSpPr>
        <p:spPr>
          <a:xfrm>
            <a:off x="914400" y="2443150"/>
            <a:ext cx="7315200" cy="231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8" name="Shape 358"/>
        <p:cNvGrpSpPr/>
        <p:nvPr/>
      </p:nvGrpSpPr>
      <p:grpSpPr>
        <a:xfrm>
          <a:off x="0" y="0"/>
          <a:ext cx="0" cy="0"/>
          <a:chOff x="0" y="0"/>
          <a:chExt cx="0" cy="0"/>
        </a:xfrm>
      </p:grpSpPr>
      <p:sp>
        <p:nvSpPr>
          <p:cNvPr id="359" name="Google Shape;359;g56f2e6c361_1_217:notes"/>
          <p:cNvSpPr/>
          <p:nvPr>
            <p:ph idx="2" type="sldImg"/>
          </p:nvPr>
        </p:nvSpPr>
        <p:spPr>
          <a:xfrm>
            <a:off x="1524298" y="385750"/>
            <a:ext cx="6096300" cy="19287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56f2e6c361_1_217:notes"/>
          <p:cNvSpPr txBox="1"/>
          <p:nvPr>
            <p:ph idx="1" type="body"/>
          </p:nvPr>
        </p:nvSpPr>
        <p:spPr>
          <a:xfrm>
            <a:off x="914400" y="2443150"/>
            <a:ext cx="7315200" cy="231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4" name="Shape 364"/>
        <p:cNvGrpSpPr/>
        <p:nvPr/>
      </p:nvGrpSpPr>
      <p:grpSpPr>
        <a:xfrm>
          <a:off x="0" y="0"/>
          <a:ext cx="0" cy="0"/>
          <a:chOff x="0" y="0"/>
          <a:chExt cx="0" cy="0"/>
        </a:xfrm>
      </p:grpSpPr>
      <p:sp>
        <p:nvSpPr>
          <p:cNvPr id="365" name="Google Shape;365;g56f2e6c361_1_234:notes"/>
          <p:cNvSpPr/>
          <p:nvPr>
            <p:ph idx="2" type="sldImg"/>
          </p:nvPr>
        </p:nvSpPr>
        <p:spPr>
          <a:xfrm>
            <a:off x="1524298" y="385750"/>
            <a:ext cx="6096300" cy="19287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56f2e6c361_1_234:notes"/>
          <p:cNvSpPr txBox="1"/>
          <p:nvPr>
            <p:ph idx="1" type="body"/>
          </p:nvPr>
        </p:nvSpPr>
        <p:spPr>
          <a:xfrm>
            <a:off x="914400" y="2443150"/>
            <a:ext cx="7315200" cy="231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0" name="Shape 370"/>
        <p:cNvGrpSpPr/>
        <p:nvPr/>
      </p:nvGrpSpPr>
      <p:grpSpPr>
        <a:xfrm>
          <a:off x="0" y="0"/>
          <a:ext cx="0" cy="0"/>
          <a:chOff x="0" y="0"/>
          <a:chExt cx="0" cy="0"/>
        </a:xfrm>
      </p:grpSpPr>
      <p:sp>
        <p:nvSpPr>
          <p:cNvPr id="371" name="Google Shape;371;p27: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Request for a demo or a trial</a:t>
            </a:r>
            <a:endParaRPr/>
          </a:p>
        </p:txBody>
      </p:sp>
      <p:sp>
        <p:nvSpPr>
          <p:cNvPr id="372" name="Google Shape;372;p27:notes"/>
          <p:cNvSpPr/>
          <p:nvPr>
            <p:ph idx="2" type="sldImg"/>
          </p:nvPr>
        </p:nvSpPr>
        <p:spPr>
          <a:xfrm>
            <a:off x="1524298" y="385750"/>
            <a:ext cx="6096300" cy="1928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 name="Shape 112"/>
        <p:cNvGrpSpPr/>
        <p:nvPr/>
      </p:nvGrpSpPr>
      <p:grpSpPr>
        <a:xfrm>
          <a:off x="0" y="0"/>
          <a:ext cx="0" cy="0"/>
          <a:chOff x="0" y="0"/>
          <a:chExt cx="0" cy="0"/>
        </a:xfrm>
      </p:grpSpPr>
      <p:sp>
        <p:nvSpPr>
          <p:cNvPr id="113" name="Google Shape;113;g56f2e6c361_1_12:notes"/>
          <p:cNvSpPr/>
          <p:nvPr>
            <p:ph idx="2" type="sldImg"/>
          </p:nvPr>
        </p:nvSpPr>
        <p:spPr>
          <a:xfrm>
            <a:off x="1524298" y="385750"/>
            <a:ext cx="6096300" cy="19287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56f2e6c361_1_12:notes"/>
          <p:cNvSpPr txBox="1"/>
          <p:nvPr>
            <p:ph idx="1" type="body"/>
          </p:nvPr>
        </p:nvSpPr>
        <p:spPr>
          <a:xfrm>
            <a:off x="914400" y="2443150"/>
            <a:ext cx="7315200" cy="231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Introduce Whatfix</a:t>
            </a:r>
            <a:endParaRPr/>
          </a:p>
          <a:p>
            <a:pPr indent="0" lvl="0" marL="0" rtl="0" algn="l">
              <a:spcBef>
                <a:spcPts val="0"/>
              </a:spcBef>
              <a:spcAft>
                <a:spcPts val="0"/>
              </a:spcAft>
              <a:buNone/>
            </a:pPr>
            <a:r>
              <a:rPr lang="en-US"/>
              <a:t>Team</a:t>
            </a:r>
            <a:endParaRPr/>
          </a:p>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 name="Shape 119"/>
        <p:cNvGrpSpPr/>
        <p:nvPr/>
      </p:nvGrpSpPr>
      <p:grpSpPr>
        <a:xfrm>
          <a:off x="0" y="0"/>
          <a:ext cx="0" cy="0"/>
          <a:chOff x="0" y="0"/>
          <a:chExt cx="0" cy="0"/>
        </a:xfrm>
      </p:grpSpPr>
      <p:sp>
        <p:nvSpPr>
          <p:cNvPr id="120" name="Google Shape;120;g56f2e6c361_1_121:notes"/>
          <p:cNvSpPr/>
          <p:nvPr>
            <p:ph idx="2" type="sldImg"/>
          </p:nvPr>
        </p:nvSpPr>
        <p:spPr>
          <a:xfrm>
            <a:off x="508400" y="385763"/>
            <a:ext cx="8127900" cy="19287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56f2e6c361_1_121:notes"/>
          <p:cNvSpPr txBox="1"/>
          <p:nvPr>
            <p:ph idx="1" type="body"/>
          </p:nvPr>
        </p:nvSpPr>
        <p:spPr>
          <a:xfrm>
            <a:off x="914400" y="2443163"/>
            <a:ext cx="7315200" cy="231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Other depressing data</a:t>
            </a:r>
            <a:endParaRPr/>
          </a:p>
          <a:p>
            <a:pPr indent="0" lvl="0" marL="0" rtl="0" algn="l">
              <a:spcBef>
                <a:spcPts val="0"/>
              </a:spcBef>
              <a:spcAft>
                <a:spcPts val="0"/>
              </a:spcAft>
              <a:buNone/>
            </a:pPr>
            <a:r>
              <a:rPr lang="en-US"/>
              <a:t>Only 15% of users adopt your application</a:t>
            </a:r>
            <a:endParaRPr/>
          </a:p>
          <a:p>
            <a:pPr indent="0" lvl="0" marL="0" rtl="0" algn="l">
              <a:spcBef>
                <a:spcPts val="0"/>
              </a:spcBef>
              <a:spcAft>
                <a:spcPts val="0"/>
              </a:spcAft>
              <a:buNone/>
            </a:pPr>
            <a:r>
              <a:rPr lang="en-US"/>
              <a:t>70% of training is lost from the time it is delivered till the point of use</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4" name="Shape 144"/>
        <p:cNvGrpSpPr/>
        <p:nvPr/>
      </p:nvGrpSpPr>
      <p:grpSpPr>
        <a:xfrm>
          <a:off x="0" y="0"/>
          <a:ext cx="0" cy="0"/>
          <a:chOff x="0" y="0"/>
          <a:chExt cx="0" cy="0"/>
        </a:xfrm>
      </p:grpSpPr>
      <p:sp>
        <p:nvSpPr>
          <p:cNvPr id="145" name="Google Shape;145;g5f5f816c47_0_951:notes"/>
          <p:cNvSpPr/>
          <p:nvPr>
            <p:ph idx="2" type="sldImg"/>
          </p:nvPr>
        </p:nvSpPr>
        <p:spPr>
          <a:xfrm>
            <a:off x="1524298" y="385750"/>
            <a:ext cx="6096300" cy="19287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5f5f816c47_0_951:notes"/>
          <p:cNvSpPr txBox="1"/>
          <p:nvPr>
            <p:ph idx="1" type="body"/>
          </p:nvPr>
        </p:nvSpPr>
        <p:spPr>
          <a:xfrm>
            <a:off x="914400" y="2443150"/>
            <a:ext cx="7315200" cy="231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Analyze why your content is not being read in spite of the useful information it can provide</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9" name="Shape 149"/>
        <p:cNvGrpSpPr/>
        <p:nvPr/>
      </p:nvGrpSpPr>
      <p:grpSpPr>
        <a:xfrm>
          <a:off x="0" y="0"/>
          <a:ext cx="0" cy="0"/>
          <a:chOff x="0" y="0"/>
          <a:chExt cx="0" cy="0"/>
        </a:xfrm>
      </p:grpSpPr>
      <p:sp>
        <p:nvSpPr>
          <p:cNvPr id="150" name="Google Shape;150;g56f2e6c361_1_222:notes"/>
          <p:cNvSpPr/>
          <p:nvPr>
            <p:ph idx="2" type="sldImg"/>
          </p:nvPr>
        </p:nvSpPr>
        <p:spPr>
          <a:xfrm>
            <a:off x="1524298" y="385750"/>
            <a:ext cx="6096300" cy="19287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56f2e6c361_1_222:notes"/>
          <p:cNvSpPr txBox="1"/>
          <p:nvPr>
            <p:ph idx="1" type="body"/>
          </p:nvPr>
        </p:nvSpPr>
        <p:spPr>
          <a:xfrm>
            <a:off x="914400" y="2443150"/>
            <a:ext cx="7315200" cy="231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Attention spans have reduced and are now lesser than that of a goldfish!</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6" name="Shape 156"/>
        <p:cNvGrpSpPr/>
        <p:nvPr/>
      </p:nvGrpSpPr>
      <p:grpSpPr>
        <a:xfrm>
          <a:off x="0" y="0"/>
          <a:ext cx="0" cy="0"/>
          <a:chOff x="0" y="0"/>
          <a:chExt cx="0" cy="0"/>
        </a:xfrm>
      </p:grpSpPr>
      <p:sp>
        <p:nvSpPr>
          <p:cNvPr id="157" name="Google Shape;157;g5f5f816c47_0_945:notes"/>
          <p:cNvSpPr/>
          <p:nvPr>
            <p:ph idx="2" type="sldImg"/>
          </p:nvPr>
        </p:nvSpPr>
        <p:spPr>
          <a:xfrm>
            <a:off x="1524298" y="385750"/>
            <a:ext cx="6096300" cy="19287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5f5f816c47_0_945:notes"/>
          <p:cNvSpPr txBox="1"/>
          <p:nvPr>
            <p:ph idx="1" type="body"/>
          </p:nvPr>
        </p:nvSpPr>
        <p:spPr>
          <a:xfrm>
            <a:off x="914400" y="2443150"/>
            <a:ext cx="7315200" cy="231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Has to be a process</a:t>
            </a:r>
            <a:endParaRPr/>
          </a:p>
          <a:p>
            <a:pPr indent="0" lvl="0" marL="0" rtl="0" algn="l">
              <a:spcBef>
                <a:spcPts val="0"/>
              </a:spcBef>
              <a:spcAft>
                <a:spcPts val="0"/>
              </a:spcAft>
              <a:buNone/>
            </a:pPr>
            <a:r>
              <a:rPr lang="en-US"/>
              <a:t>Has to be in time</a:t>
            </a:r>
            <a:endParaRPr/>
          </a:p>
          <a:p>
            <a:pPr indent="0" lvl="0" marL="0" rtl="0" algn="l">
              <a:spcBef>
                <a:spcPts val="0"/>
              </a:spcBef>
              <a:spcAft>
                <a:spcPts val="0"/>
              </a:spcAft>
              <a:buNone/>
            </a:pPr>
            <a:r>
              <a:rPr lang="en-US"/>
              <a:t>Has to be contextual</a:t>
            </a:r>
            <a:endParaRPr/>
          </a:p>
          <a:p>
            <a:pPr indent="0" lvl="0" marL="0" rtl="0" algn="l">
              <a:spcBef>
                <a:spcPts val="0"/>
              </a:spcBef>
              <a:spcAft>
                <a:spcPts val="0"/>
              </a:spcAft>
              <a:buNone/>
            </a:pPr>
            <a:r>
              <a:rPr lang="en-US"/>
              <a:t>Information </a:t>
            </a:r>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2" name="Shape 162"/>
        <p:cNvGrpSpPr/>
        <p:nvPr/>
      </p:nvGrpSpPr>
      <p:grpSpPr>
        <a:xfrm>
          <a:off x="0" y="0"/>
          <a:ext cx="0" cy="0"/>
          <a:chOff x="0" y="0"/>
          <a:chExt cx="0" cy="0"/>
        </a:xfrm>
      </p:grpSpPr>
      <p:sp>
        <p:nvSpPr>
          <p:cNvPr id="163" name="Google Shape;163;g5f5f816c47_0_962:notes"/>
          <p:cNvSpPr/>
          <p:nvPr>
            <p:ph idx="2" type="sldImg"/>
          </p:nvPr>
        </p:nvSpPr>
        <p:spPr>
          <a:xfrm>
            <a:off x="1524298" y="385750"/>
            <a:ext cx="6096300" cy="19287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5f5f816c47_0_962:notes"/>
          <p:cNvSpPr txBox="1"/>
          <p:nvPr>
            <p:ph idx="1" type="body"/>
          </p:nvPr>
        </p:nvSpPr>
        <p:spPr>
          <a:xfrm>
            <a:off x="914400" y="2443150"/>
            <a:ext cx="7315200" cy="231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Content is static, not interactive.</a:t>
            </a:r>
            <a:endParaRPr/>
          </a:p>
          <a:p>
            <a:pPr indent="0" lvl="0" marL="0" rtl="0" algn="l">
              <a:spcBef>
                <a:spcPts val="0"/>
              </a:spcBef>
              <a:spcAft>
                <a:spcPts val="0"/>
              </a:spcAft>
              <a:buNone/>
            </a:pPr>
            <a:r>
              <a:rPr lang="en-US"/>
              <a:t>Our focus in on content creation, not on consumption. For example, the reason many documents don’t have screenshots is that they become a nightmare when it comes to translation. Nightmare for whom?</a:t>
            </a:r>
            <a:endParaRPr/>
          </a:p>
          <a:p>
            <a:pPr indent="0" lvl="0" marL="0" rtl="0" algn="l">
              <a:spcBef>
                <a:spcPts val="0"/>
              </a:spcBef>
              <a:spcAft>
                <a:spcPts val="0"/>
              </a:spcAft>
              <a:buNone/>
            </a:pPr>
            <a:r>
              <a:rPr lang="en-US"/>
              <a:t>All efforts on single sourcing focus on content creation. Not on the end user. Of course content is consistent. But what wins in the long run is that content is useful, more than being consistent.</a:t>
            </a:r>
            <a:endParaRPr/>
          </a:p>
          <a:p>
            <a:pPr indent="0" lvl="0" marL="0" rtl="0" algn="l">
              <a:spcBef>
                <a:spcPts val="0"/>
              </a:spcBef>
              <a:spcAft>
                <a:spcPts val="0"/>
              </a:spcAft>
              <a:buNone/>
            </a:pPr>
            <a:r>
              <a:rPr lang="en-US"/>
              <a:t>Information overload</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9" name="Shape 169"/>
        <p:cNvGrpSpPr/>
        <p:nvPr/>
      </p:nvGrpSpPr>
      <p:grpSpPr>
        <a:xfrm>
          <a:off x="0" y="0"/>
          <a:ext cx="0" cy="0"/>
          <a:chOff x="0" y="0"/>
          <a:chExt cx="0" cy="0"/>
        </a:xfrm>
      </p:grpSpPr>
      <p:sp>
        <p:nvSpPr>
          <p:cNvPr id="170" name="Google Shape;170;g56f2e6c361_1_35:notes"/>
          <p:cNvSpPr/>
          <p:nvPr>
            <p:ph idx="2" type="sldImg"/>
          </p:nvPr>
        </p:nvSpPr>
        <p:spPr>
          <a:xfrm>
            <a:off x="1524298" y="385750"/>
            <a:ext cx="6096300" cy="19287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56f2e6c361_1_35:notes"/>
          <p:cNvSpPr txBox="1"/>
          <p:nvPr>
            <p:ph idx="1" type="body"/>
          </p:nvPr>
        </p:nvSpPr>
        <p:spPr>
          <a:xfrm>
            <a:off x="914400" y="2443150"/>
            <a:ext cx="7315200" cy="231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Keep the user at the center of your universe. </a:t>
            </a:r>
            <a:endParaRPr/>
          </a:p>
          <a:p>
            <a:pPr indent="0" lvl="0" marL="0" rtl="0" algn="l">
              <a:spcBef>
                <a:spcPts val="0"/>
              </a:spcBef>
              <a:spcAft>
                <a:spcPts val="0"/>
              </a:spcAft>
              <a:buNone/>
            </a:pPr>
            <a:r>
              <a:rPr lang="en-US"/>
              <a:t>It’s not your convenience as an author that matters. Remember the audience!</a:t>
            </a:r>
            <a:endParaRPr/>
          </a:p>
          <a:p>
            <a:pPr indent="0" lvl="0" marL="0" rtl="0" algn="l">
              <a:spcBef>
                <a:spcPts val="0"/>
              </a:spcBef>
              <a:spcAft>
                <a:spcPts val="0"/>
              </a:spcAft>
              <a:buNone/>
            </a:pPr>
            <a:r>
              <a:rPr lang="en-US"/>
              <a:t>Why do you create content? For whom?</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0" name="Shape 10"/>
        <p:cNvGrpSpPr/>
        <p:nvPr/>
      </p:nvGrpSpPr>
      <p:grpSpPr>
        <a:xfrm>
          <a:off x="0" y="0"/>
          <a:ext cx="0" cy="0"/>
          <a:chOff x="0" y="0"/>
          <a:chExt cx="0" cy="0"/>
        </a:xfrm>
      </p:grpSpPr>
      <p:sp>
        <p:nvSpPr>
          <p:cNvPr id="11" name="Google Shape;11;p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2" name="Google Shape;12;p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13" name="Google Shape;13;p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4" name="Google Shape;14;p2"/>
          <p:cNvPicPr preferRelativeResize="0"/>
          <p:nvPr/>
        </p:nvPicPr>
        <p:blipFill rotWithShape="1">
          <a:blip r:embed="rId2">
            <a:alphaModFix/>
          </a:blip>
          <a:srcRect b="0" l="0" r="0" t="0"/>
          <a:stretch/>
        </p:blipFill>
        <p:spPr>
          <a:xfrm>
            <a:off x="8103800" y="4844972"/>
            <a:ext cx="860475" cy="18050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5" name="Shape 45"/>
        <p:cNvGrpSpPr/>
        <p:nvPr/>
      </p:nvGrpSpPr>
      <p:grpSpPr>
        <a:xfrm>
          <a:off x="0" y="0"/>
          <a:ext cx="0" cy="0"/>
          <a:chOff x="0" y="0"/>
          <a:chExt cx="0" cy="0"/>
        </a:xfrm>
      </p:grpSpPr>
      <p:sp>
        <p:nvSpPr>
          <p:cNvPr id="46" name="Google Shape;46;p11"/>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800"/>
              <a:buNone/>
              <a:defRPr/>
            </a:lvl1pPr>
          </a:lstStyle>
          <a:p/>
        </p:txBody>
      </p:sp>
      <p:sp>
        <p:nvSpPr>
          <p:cNvPr id="47" name="Google Shape;47;p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8" name="Shape 48"/>
        <p:cNvGrpSpPr/>
        <p:nvPr/>
      </p:nvGrpSpPr>
      <p:grpSpPr>
        <a:xfrm>
          <a:off x="0" y="0"/>
          <a:ext cx="0" cy="0"/>
          <a:chOff x="0" y="0"/>
          <a:chExt cx="0" cy="0"/>
        </a:xfrm>
      </p:grpSpPr>
      <p:sp>
        <p:nvSpPr>
          <p:cNvPr id="49" name="Google Shape;49;p12"/>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50" name="Google Shape;50;p12"/>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51" name="Google Shape;51;p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General Slide">
  <p:cSld name="General Slide">
    <p:spTree>
      <p:nvGrpSpPr>
        <p:cNvPr id="52" name="Shape 52"/>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57" name="Shape 57"/>
        <p:cNvGrpSpPr/>
        <p:nvPr/>
      </p:nvGrpSpPr>
      <p:grpSpPr>
        <a:xfrm>
          <a:off x="0" y="0"/>
          <a:ext cx="0" cy="0"/>
          <a:chOff x="0" y="0"/>
          <a:chExt cx="0" cy="0"/>
        </a:xfrm>
      </p:grpSpPr>
      <p:sp>
        <p:nvSpPr>
          <p:cNvPr id="58" name="Google Shape;58;p15"/>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59" name="Google Shape;59;p15"/>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60" name="Google Shape;60;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61" name="Shape 61"/>
        <p:cNvGrpSpPr/>
        <p:nvPr/>
      </p:nvGrpSpPr>
      <p:grpSpPr>
        <a:xfrm>
          <a:off x="0" y="0"/>
          <a:ext cx="0" cy="0"/>
          <a:chOff x="0" y="0"/>
          <a:chExt cx="0" cy="0"/>
        </a:xfrm>
      </p:grpSpPr>
      <p:sp>
        <p:nvSpPr>
          <p:cNvPr id="62" name="Google Shape;62;p16"/>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63" name="Google Shape;63;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64" name="Shape 64"/>
        <p:cNvGrpSpPr/>
        <p:nvPr/>
      </p:nvGrpSpPr>
      <p:grpSpPr>
        <a:xfrm>
          <a:off x="0" y="0"/>
          <a:ext cx="0" cy="0"/>
          <a:chOff x="0" y="0"/>
          <a:chExt cx="0" cy="0"/>
        </a:xfrm>
      </p:grpSpPr>
      <p:sp>
        <p:nvSpPr>
          <p:cNvPr id="65" name="Google Shape;65;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6" name="Google Shape;66;p1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67" name="Google Shape;67;p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68" name="Shape 68"/>
        <p:cNvGrpSpPr/>
        <p:nvPr/>
      </p:nvGrpSpPr>
      <p:grpSpPr>
        <a:xfrm>
          <a:off x="0" y="0"/>
          <a:ext cx="0" cy="0"/>
          <a:chOff x="0" y="0"/>
          <a:chExt cx="0" cy="0"/>
        </a:xfrm>
      </p:grpSpPr>
      <p:sp>
        <p:nvSpPr>
          <p:cNvPr id="69" name="Google Shape;69;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0" name="Google Shape;70;p18"/>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1" name="Google Shape;71;p18"/>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2" name="Google Shape;72;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73" name="Shape 73"/>
        <p:cNvGrpSpPr/>
        <p:nvPr/>
      </p:nvGrpSpPr>
      <p:grpSpPr>
        <a:xfrm>
          <a:off x="0" y="0"/>
          <a:ext cx="0" cy="0"/>
          <a:chOff x="0" y="0"/>
          <a:chExt cx="0" cy="0"/>
        </a:xfrm>
      </p:grpSpPr>
      <p:sp>
        <p:nvSpPr>
          <p:cNvPr id="74" name="Google Shape;74;p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5" name="Google Shape;75;p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76" name="Shape 76"/>
        <p:cNvGrpSpPr/>
        <p:nvPr/>
      </p:nvGrpSpPr>
      <p:grpSpPr>
        <a:xfrm>
          <a:off x="0" y="0"/>
          <a:ext cx="0" cy="0"/>
          <a:chOff x="0" y="0"/>
          <a:chExt cx="0" cy="0"/>
        </a:xfrm>
      </p:grpSpPr>
      <p:sp>
        <p:nvSpPr>
          <p:cNvPr id="77" name="Google Shape;77;p20"/>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78" name="Google Shape;78;p20"/>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9" name="Google Shape;79;p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80" name="Shape 80"/>
        <p:cNvGrpSpPr/>
        <p:nvPr/>
      </p:nvGrpSpPr>
      <p:grpSpPr>
        <a:xfrm>
          <a:off x="0" y="0"/>
          <a:ext cx="0" cy="0"/>
          <a:chOff x="0" y="0"/>
          <a:chExt cx="0" cy="0"/>
        </a:xfrm>
      </p:grpSpPr>
      <p:sp>
        <p:nvSpPr>
          <p:cNvPr id="81" name="Google Shape;81;p21"/>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82" name="Google Shape;82;p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15" name="Shape 15"/>
        <p:cNvGrpSpPr/>
        <p:nvPr/>
      </p:nvGrpSpPr>
      <p:grpSpPr>
        <a:xfrm>
          <a:off x="0" y="0"/>
          <a:ext cx="0" cy="0"/>
          <a:chOff x="0" y="0"/>
          <a:chExt cx="0" cy="0"/>
        </a:xfrm>
      </p:grpSpPr>
      <p:sp>
        <p:nvSpPr>
          <p:cNvPr id="16" name="Google Shape;16;p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7" name="Google Shape;17;p3"/>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18" name="Google Shape;18;p3"/>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19" name="Google Shape;19;p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83" name="Shape 83"/>
        <p:cNvGrpSpPr/>
        <p:nvPr/>
      </p:nvGrpSpPr>
      <p:grpSpPr>
        <a:xfrm>
          <a:off x="0" y="0"/>
          <a:ext cx="0" cy="0"/>
          <a:chOff x="0" y="0"/>
          <a:chExt cx="0" cy="0"/>
        </a:xfrm>
      </p:grpSpPr>
      <p:sp>
        <p:nvSpPr>
          <p:cNvPr id="84" name="Google Shape;84;p22"/>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22"/>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86" name="Google Shape;86;p22"/>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87" name="Google Shape;87;p22"/>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Clr>
                <a:schemeClr val="dk1"/>
              </a:buClr>
              <a:buSzPts val="1800"/>
              <a:buChar char="●"/>
              <a:defRPr>
                <a:solidFill>
                  <a:schemeClr val="dk1"/>
                </a:solidFill>
              </a:defRPr>
            </a:lvl1pPr>
            <a:lvl2pPr indent="-317500" lvl="1" marL="914400" rtl="0">
              <a:spcBef>
                <a:spcPts val="1600"/>
              </a:spcBef>
              <a:spcAft>
                <a:spcPts val="0"/>
              </a:spcAft>
              <a:buClr>
                <a:schemeClr val="dk1"/>
              </a:buClr>
              <a:buSzPts val="1400"/>
              <a:buChar char="○"/>
              <a:defRPr>
                <a:solidFill>
                  <a:schemeClr val="dk1"/>
                </a:solidFill>
              </a:defRPr>
            </a:lvl2pPr>
            <a:lvl3pPr indent="-317500" lvl="2" marL="1371600" rtl="0">
              <a:spcBef>
                <a:spcPts val="1600"/>
              </a:spcBef>
              <a:spcAft>
                <a:spcPts val="0"/>
              </a:spcAft>
              <a:buClr>
                <a:schemeClr val="dk1"/>
              </a:buClr>
              <a:buSzPts val="1400"/>
              <a:buChar char="■"/>
              <a:defRPr>
                <a:solidFill>
                  <a:schemeClr val="dk1"/>
                </a:solidFill>
              </a:defRPr>
            </a:lvl3pPr>
            <a:lvl4pPr indent="-317500" lvl="3" marL="1828800" rtl="0">
              <a:spcBef>
                <a:spcPts val="1600"/>
              </a:spcBef>
              <a:spcAft>
                <a:spcPts val="0"/>
              </a:spcAft>
              <a:buClr>
                <a:schemeClr val="dk1"/>
              </a:buClr>
              <a:buSzPts val="1400"/>
              <a:buChar char="●"/>
              <a:defRPr>
                <a:solidFill>
                  <a:schemeClr val="dk1"/>
                </a:solidFill>
              </a:defRPr>
            </a:lvl4pPr>
            <a:lvl5pPr indent="-317500" lvl="4" marL="2286000" rtl="0">
              <a:spcBef>
                <a:spcPts val="1600"/>
              </a:spcBef>
              <a:spcAft>
                <a:spcPts val="0"/>
              </a:spcAft>
              <a:buClr>
                <a:schemeClr val="dk1"/>
              </a:buClr>
              <a:buSzPts val="1400"/>
              <a:buChar char="○"/>
              <a:defRPr>
                <a:solidFill>
                  <a:schemeClr val="dk1"/>
                </a:solidFill>
              </a:defRPr>
            </a:lvl5pPr>
            <a:lvl6pPr indent="-317500" lvl="5" marL="2743200" rtl="0">
              <a:spcBef>
                <a:spcPts val="1600"/>
              </a:spcBef>
              <a:spcAft>
                <a:spcPts val="0"/>
              </a:spcAft>
              <a:buClr>
                <a:schemeClr val="dk1"/>
              </a:buClr>
              <a:buSzPts val="1400"/>
              <a:buChar char="■"/>
              <a:defRPr>
                <a:solidFill>
                  <a:schemeClr val="dk1"/>
                </a:solidFill>
              </a:defRPr>
            </a:lvl6pPr>
            <a:lvl7pPr indent="-317500" lvl="6" marL="3200400" rtl="0">
              <a:spcBef>
                <a:spcPts val="1600"/>
              </a:spcBef>
              <a:spcAft>
                <a:spcPts val="0"/>
              </a:spcAft>
              <a:buClr>
                <a:schemeClr val="dk1"/>
              </a:buClr>
              <a:buSzPts val="1400"/>
              <a:buChar char="●"/>
              <a:defRPr>
                <a:solidFill>
                  <a:schemeClr val="dk1"/>
                </a:solidFill>
              </a:defRPr>
            </a:lvl7pPr>
            <a:lvl8pPr indent="-317500" lvl="7" marL="3657600" rtl="0">
              <a:spcBef>
                <a:spcPts val="1600"/>
              </a:spcBef>
              <a:spcAft>
                <a:spcPts val="0"/>
              </a:spcAft>
              <a:buClr>
                <a:schemeClr val="dk1"/>
              </a:buClr>
              <a:buSzPts val="1400"/>
              <a:buChar char="○"/>
              <a:defRPr>
                <a:solidFill>
                  <a:schemeClr val="dk1"/>
                </a:solidFill>
              </a:defRPr>
            </a:lvl8pPr>
            <a:lvl9pPr indent="-317500" lvl="8" marL="4114800" rtl="0">
              <a:spcBef>
                <a:spcPts val="1600"/>
              </a:spcBef>
              <a:spcAft>
                <a:spcPts val="1600"/>
              </a:spcAft>
              <a:buClr>
                <a:schemeClr val="dk1"/>
              </a:buClr>
              <a:buSzPts val="1400"/>
              <a:buChar char="■"/>
              <a:defRPr>
                <a:solidFill>
                  <a:schemeClr val="dk1"/>
                </a:solidFill>
              </a:defRPr>
            </a:lvl9pPr>
          </a:lstStyle>
          <a:p/>
        </p:txBody>
      </p:sp>
      <p:sp>
        <p:nvSpPr>
          <p:cNvPr id="88" name="Google Shape;88;p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89" name="Shape 89"/>
        <p:cNvGrpSpPr/>
        <p:nvPr/>
      </p:nvGrpSpPr>
      <p:grpSpPr>
        <a:xfrm>
          <a:off x="0" y="0"/>
          <a:ext cx="0" cy="0"/>
          <a:chOff x="0" y="0"/>
          <a:chExt cx="0" cy="0"/>
        </a:xfrm>
      </p:grpSpPr>
      <p:sp>
        <p:nvSpPr>
          <p:cNvPr id="90" name="Google Shape;90;p23"/>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91" name="Google Shape;91;p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92" name="Shape 92"/>
        <p:cNvGrpSpPr/>
        <p:nvPr/>
      </p:nvGrpSpPr>
      <p:grpSpPr>
        <a:xfrm>
          <a:off x="0" y="0"/>
          <a:ext cx="0" cy="0"/>
          <a:chOff x="0" y="0"/>
          <a:chExt cx="0" cy="0"/>
        </a:xfrm>
      </p:grpSpPr>
      <p:sp>
        <p:nvSpPr>
          <p:cNvPr id="93" name="Google Shape;93;p24"/>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94" name="Google Shape;94;p24"/>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95" name="Google Shape;95;p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96" name="Shape 96"/>
        <p:cNvGrpSpPr/>
        <p:nvPr/>
      </p:nvGrpSpPr>
      <p:grpSpPr>
        <a:xfrm>
          <a:off x="0" y="0"/>
          <a:ext cx="0" cy="0"/>
          <a:chOff x="0" y="0"/>
          <a:chExt cx="0" cy="0"/>
        </a:xfrm>
      </p:grpSpPr>
      <p:sp>
        <p:nvSpPr>
          <p:cNvPr id="97" name="Google Shape;97;p2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20" name="Shape 20"/>
        <p:cNvGrpSpPr/>
        <p:nvPr/>
      </p:nvGrpSpPr>
      <p:grpSpPr>
        <a:xfrm>
          <a:off x="0" y="0"/>
          <a:ext cx="0" cy="0"/>
          <a:chOff x="0" y="0"/>
          <a:chExt cx="0" cy="0"/>
        </a:xfrm>
      </p:grpSpPr>
      <p:sp>
        <p:nvSpPr>
          <p:cNvPr id="21" name="Google Shape;21;p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22" name="Shape 22"/>
        <p:cNvGrpSpPr/>
        <p:nvPr/>
      </p:nvGrpSpPr>
      <p:grpSpPr>
        <a:xfrm>
          <a:off x="0" y="0"/>
          <a:ext cx="0" cy="0"/>
          <a:chOff x="0" y="0"/>
          <a:chExt cx="0" cy="0"/>
        </a:xfrm>
      </p:grpSpPr>
      <p:sp>
        <p:nvSpPr>
          <p:cNvPr id="23" name="Google Shape;23;p5"/>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24" name="Google Shape;24;p5"/>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25" name="Google Shape;25;p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26" name="Shape 26"/>
        <p:cNvGrpSpPr/>
        <p:nvPr/>
      </p:nvGrpSpPr>
      <p:grpSpPr>
        <a:xfrm>
          <a:off x="0" y="0"/>
          <a:ext cx="0" cy="0"/>
          <a:chOff x="0" y="0"/>
          <a:chExt cx="0" cy="0"/>
        </a:xfrm>
      </p:grpSpPr>
      <p:sp>
        <p:nvSpPr>
          <p:cNvPr id="27" name="Google Shape;27;p6"/>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28" name="Google Shape;28;p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9" name="Shape 29"/>
        <p:cNvGrpSpPr/>
        <p:nvPr/>
      </p:nvGrpSpPr>
      <p:grpSpPr>
        <a:xfrm>
          <a:off x="0" y="0"/>
          <a:ext cx="0" cy="0"/>
          <a:chOff x="0" y="0"/>
          <a:chExt cx="0" cy="0"/>
        </a:xfrm>
      </p:grpSpPr>
      <p:sp>
        <p:nvSpPr>
          <p:cNvPr id="30" name="Google Shape;30;p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1" name="Google Shape;31;p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2" name="Shape 32"/>
        <p:cNvGrpSpPr/>
        <p:nvPr/>
      </p:nvGrpSpPr>
      <p:grpSpPr>
        <a:xfrm>
          <a:off x="0" y="0"/>
          <a:ext cx="0" cy="0"/>
          <a:chOff x="0" y="0"/>
          <a:chExt cx="0" cy="0"/>
        </a:xfrm>
      </p:grpSpPr>
      <p:sp>
        <p:nvSpPr>
          <p:cNvPr id="33" name="Google Shape;33;p8"/>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4" name="Google Shape;34;p8"/>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5" name="Google Shape;35;p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6" name="Shape 36"/>
        <p:cNvGrpSpPr/>
        <p:nvPr/>
      </p:nvGrpSpPr>
      <p:grpSpPr>
        <a:xfrm>
          <a:off x="0" y="0"/>
          <a:ext cx="0" cy="0"/>
          <a:chOff x="0" y="0"/>
          <a:chExt cx="0" cy="0"/>
        </a:xfrm>
      </p:grpSpPr>
      <p:sp>
        <p:nvSpPr>
          <p:cNvPr id="37" name="Google Shape;37;p9"/>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8" name="Google Shape;38;p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p10"/>
          <p:cNvSpPr/>
          <p:nvPr/>
        </p:nvSpPr>
        <p:spPr>
          <a:xfrm>
            <a:off x="4572000" y="-125"/>
            <a:ext cx="4572000" cy="45876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 name="Google Shape;41;p10"/>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42" name="Google Shape;42;p10"/>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3" name="Google Shape;43;p10"/>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44" name="Google Shape;44;p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4" Type="http://schemas.openxmlformats.org/officeDocument/2006/relationships/theme" Target="../theme/theme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3.xml"/><Relationship Id="rId10" Type="http://schemas.openxmlformats.org/officeDocument/2006/relationships/slideLayout" Target="../slideLayouts/slideLayout22.xml"/><Relationship Id="rId12" Type="http://schemas.openxmlformats.org/officeDocument/2006/relationships/theme" Target="../theme/theme2.xml"/><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9" Type="http://schemas.openxmlformats.org/officeDocument/2006/relationships/slideLayout" Target="../slideLayouts/slideLayout21.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9" name="Google Shape;9;p1"/>
          <p:cNvPicPr preferRelativeResize="0"/>
          <p:nvPr/>
        </p:nvPicPr>
        <p:blipFill rotWithShape="1">
          <a:blip r:embed="rId1">
            <a:alphaModFix/>
          </a:blip>
          <a:srcRect b="0" l="0" r="0" t="0"/>
          <a:stretch/>
        </p:blipFill>
        <p:spPr>
          <a:xfrm>
            <a:off x="8103800" y="4844972"/>
            <a:ext cx="860475" cy="1805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dark-2">
    <p:bg>
      <p:bgPr>
        <a:solidFill>
          <a:schemeClr val="lt1"/>
        </a:solidFill>
      </p:bgPr>
    </p:bg>
    <p:spTree>
      <p:nvGrpSpPr>
        <p:cNvPr id="53" name="Shape 53"/>
        <p:cNvGrpSpPr/>
        <p:nvPr/>
      </p:nvGrpSpPr>
      <p:grpSpPr>
        <a:xfrm>
          <a:off x="0" y="0"/>
          <a:ext cx="0" cy="0"/>
          <a:chOff x="0" y="0"/>
          <a:chExt cx="0" cy="0"/>
        </a:xfrm>
      </p:grpSpPr>
      <p:sp>
        <p:nvSpPr>
          <p:cNvPr id="54" name="Google Shape;54;p1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55" name="Google Shape;55;p1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lt2"/>
              </a:buClr>
              <a:buSzPts val="1800"/>
              <a:buChar char="●"/>
              <a:defRPr sz="1800">
                <a:solidFill>
                  <a:schemeClr val="lt2"/>
                </a:solidFill>
              </a:defRPr>
            </a:lvl1pPr>
            <a:lvl2pPr indent="-317500" lvl="1" marL="914400" rtl="0">
              <a:lnSpc>
                <a:spcPct val="115000"/>
              </a:lnSpc>
              <a:spcBef>
                <a:spcPts val="1600"/>
              </a:spcBef>
              <a:spcAft>
                <a:spcPts val="0"/>
              </a:spcAft>
              <a:buClr>
                <a:schemeClr val="lt2"/>
              </a:buClr>
              <a:buSzPts val="1400"/>
              <a:buChar char="○"/>
              <a:defRPr>
                <a:solidFill>
                  <a:schemeClr val="lt2"/>
                </a:solidFill>
              </a:defRPr>
            </a:lvl2pPr>
            <a:lvl3pPr indent="-317500" lvl="2" marL="1371600" rtl="0">
              <a:lnSpc>
                <a:spcPct val="115000"/>
              </a:lnSpc>
              <a:spcBef>
                <a:spcPts val="1600"/>
              </a:spcBef>
              <a:spcAft>
                <a:spcPts val="0"/>
              </a:spcAft>
              <a:buClr>
                <a:schemeClr val="lt2"/>
              </a:buClr>
              <a:buSzPts val="1400"/>
              <a:buChar char="■"/>
              <a:defRPr>
                <a:solidFill>
                  <a:schemeClr val="lt2"/>
                </a:solidFill>
              </a:defRPr>
            </a:lvl3pPr>
            <a:lvl4pPr indent="-317500" lvl="3" marL="1828800" rtl="0">
              <a:lnSpc>
                <a:spcPct val="115000"/>
              </a:lnSpc>
              <a:spcBef>
                <a:spcPts val="1600"/>
              </a:spcBef>
              <a:spcAft>
                <a:spcPts val="0"/>
              </a:spcAft>
              <a:buClr>
                <a:schemeClr val="lt2"/>
              </a:buClr>
              <a:buSzPts val="1400"/>
              <a:buChar char="●"/>
              <a:defRPr>
                <a:solidFill>
                  <a:schemeClr val="lt2"/>
                </a:solidFill>
              </a:defRPr>
            </a:lvl4pPr>
            <a:lvl5pPr indent="-317500" lvl="4" marL="2286000" rtl="0">
              <a:lnSpc>
                <a:spcPct val="115000"/>
              </a:lnSpc>
              <a:spcBef>
                <a:spcPts val="1600"/>
              </a:spcBef>
              <a:spcAft>
                <a:spcPts val="0"/>
              </a:spcAft>
              <a:buClr>
                <a:schemeClr val="lt2"/>
              </a:buClr>
              <a:buSzPts val="1400"/>
              <a:buChar char="○"/>
              <a:defRPr>
                <a:solidFill>
                  <a:schemeClr val="lt2"/>
                </a:solidFill>
              </a:defRPr>
            </a:lvl5pPr>
            <a:lvl6pPr indent="-317500" lvl="5" marL="2743200" rtl="0">
              <a:lnSpc>
                <a:spcPct val="115000"/>
              </a:lnSpc>
              <a:spcBef>
                <a:spcPts val="1600"/>
              </a:spcBef>
              <a:spcAft>
                <a:spcPts val="0"/>
              </a:spcAft>
              <a:buClr>
                <a:schemeClr val="lt2"/>
              </a:buClr>
              <a:buSzPts val="1400"/>
              <a:buChar char="■"/>
              <a:defRPr>
                <a:solidFill>
                  <a:schemeClr val="lt2"/>
                </a:solidFill>
              </a:defRPr>
            </a:lvl6pPr>
            <a:lvl7pPr indent="-317500" lvl="6" marL="3200400" rtl="0">
              <a:lnSpc>
                <a:spcPct val="115000"/>
              </a:lnSpc>
              <a:spcBef>
                <a:spcPts val="1600"/>
              </a:spcBef>
              <a:spcAft>
                <a:spcPts val="0"/>
              </a:spcAft>
              <a:buClr>
                <a:schemeClr val="lt2"/>
              </a:buClr>
              <a:buSzPts val="1400"/>
              <a:buChar char="●"/>
              <a:defRPr>
                <a:solidFill>
                  <a:schemeClr val="lt2"/>
                </a:solidFill>
              </a:defRPr>
            </a:lvl7pPr>
            <a:lvl8pPr indent="-317500" lvl="7" marL="3657600" rtl="0">
              <a:lnSpc>
                <a:spcPct val="115000"/>
              </a:lnSpc>
              <a:spcBef>
                <a:spcPts val="1600"/>
              </a:spcBef>
              <a:spcAft>
                <a:spcPts val="0"/>
              </a:spcAft>
              <a:buClr>
                <a:schemeClr val="lt2"/>
              </a:buClr>
              <a:buSzPts val="1400"/>
              <a:buChar char="○"/>
              <a:defRPr>
                <a:solidFill>
                  <a:schemeClr val="lt2"/>
                </a:solidFill>
              </a:defRPr>
            </a:lvl8pPr>
            <a:lvl9pPr indent="-317500" lvl="8" marL="4114800" rtl="0">
              <a:lnSpc>
                <a:spcPct val="115000"/>
              </a:lnSpc>
              <a:spcBef>
                <a:spcPts val="1600"/>
              </a:spcBef>
              <a:spcAft>
                <a:spcPts val="1600"/>
              </a:spcAft>
              <a:buClr>
                <a:schemeClr val="lt2"/>
              </a:buClr>
              <a:buSzPts val="1400"/>
              <a:buChar char="■"/>
              <a:defRPr>
                <a:solidFill>
                  <a:schemeClr val="lt2"/>
                </a:solidFill>
              </a:defRPr>
            </a:lvl9pPr>
          </a:lstStyle>
          <a:p/>
        </p:txBody>
      </p:sp>
      <p:sp>
        <p:nvSpPr>
          <p:cNvPr id="56" name="Google Shape;56;p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lt2"/>
                </a:solidFill>
              </a:defRPr>
            </a:lvl1pPr>
            <a:lvl2pPr lvl="1" rtl="0" algn="r">
              <a:buNone/>
              <a:defRPr sz="1000">
                <a:solidFill>
                  <a:schemeClr val="lt2"/>
                </a:solidFill>
              </a:defRPr>
            </a:lvl2pPr>
            <a:lvl3pPr lvl="2" rtl="0" algn="r">
              <a:buNone/>
              <a:defRPr sz="1000">
                <a:solidFill>
                  <a:schemeClr val="lt2"/>
                </a:solidFill>
              </a:defRPr>
            </a:lvl3pPr>
            <a:lvl4pPr lvl="3" rtl="0" algn="r">
              <a:buNone/>
              <a:defRPr sz="1000">
                <a:solidFill>
                  <a:schemeClr val="lt2"/>
                </a:solidFill>
              </a:defRPr>
            </a:lvl4pPr>
            <a:lvl5pPr lvl="4" rtl="0" algn="r">
              <a:buNone/>
              <a:defRPr sz="1000">
                <a:solidFill>
                  <a:schemeClr val="lt2"/>
                </a:solidFill>
              </a:defRPr>
            </a:lvl5pPr>
            <a:lvl6pPr lvl="5" rtl="0" algn="r">
              <a:buNone/>
              <a:defRPr sz="1000">
                <a:solidFill>
                  <a:schemeClr val="lt2"/>
                </a:solidFill>
              </a:defRPr>
            </a:lvl6pPr>
            <a:lvl7pPr lvl="6" rtl="0" algn="r">
              <a:buNone/>
              <a:defRPr sz="1000">
                <a:solidFill>
                  <a:schemeClr val="lt2"/>
                </a:solidFill>
              </a:defRPr>
            </a:lvl7pPr>
            <a:lvl8pPr lvl="7" rtl="0" algn="r">
              <a:buNone/>
              <a:defRPr sz="1000">
                <a:solidFill>
                  <a:schemeClr val="lt2"/>
                </a:solidFill>
              </a:defRPr>
            </a:lvl8pPr>
            <a:lvl9pPr lvl="8" rtl="0" algn="r">
              <a:buNone/>
              <a:defRPr sz="1000">
                <a:solidFill>
                  <a:schemeClr val="lt2"/>
                </a:solidFil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png"/><Relationship Id="rId4" Type="http://schemas.openxmlformats.org/officeDocument/2006/relationships/image" Target="../media/image9.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4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hyperlink" Target="http://www.youtube.com/watch?v=jBemvzqp0Ck" TargetMode="External"/><Relationship Id="rId4" Type="http://schemas.openxmlformats.org/officeDocument/2006/relationships/image" Target="../media/image17.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1.png"/><Relationship Id="rId4" Type="http://schemas.openxmlformats.org/officeDocument/2006/relationships/image" Target="../media/image25.png"/><Relationship Id="rId5" Type="http://schemas.openxmlformats.org/officeDocument/2006/relationships/image" Target="../media/image2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20.png"/><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20" Type="http://schemas.openxmlformats.org/officeDocument/2006/relationships/image" Target="../media/image49.png"/><Relationship Id="rId22" Type="http://schemas.openxmlformats.org/officeDocument/2006/relationships/image" Target="../media/image40.png"/><Relationship Id="rId21" Type="http://schemas.openxmlformats.org/officeDocument/2006/relationships/image" Target="../media/image44.png"/><Relationship Id="rId24" Type="http://schemas.openxmlformats.org/officeDocument/2006/relationships/image" Target="../media/image35.png"/><Relationship Id="rId23" Type="http://schemas.openxmlformats.org/officeDocument/2006/relationships/image" Target="../media/image32.png"/><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21.png"/><Relationship Id="rId4" Type="http://schemas.openxmlformats.org/officeDocument/2006/relationships/image" Target="../media/image24.png"/><Relationship Id="rId9" Type="http://schemas.openxmlformats.org/officeDocument/2006/relationships/image" Target="../media/image22.png"/><Relationship Id="rId26" Type="http://schemas.openxmlformats.org/officeDocument/2006/relationships/image" Target="../media/image50.png"/><Relationship Id="rId25" Type="http://schemas.openxmlformats.org/officeDocument/2006/relationships/image" Target="../media/image46.png"/><Relationship Id="rId28" Type="http://schemas.openxmlformats.org/officeDocument/2006/relationships/image" Target="../media/image52.jpg"/><Relationship Id="rId27" Type="http://schemas.openxmlformats.org/officeDocument/2006/relationships/image" Target="../media/image1.png"/><Relationship Id="rId5" Type="http://schemas.openxmlformats.org/officeDocument/2006/relationships/image" Target="../media/image41.png"/><Relationship Id="rId6" Type="http://schemas.openxmlformats.org/officeDocument/2006/relationships/image" Target="../media/image18.png"/><Relationship Id="rId29" Type="http://schemas.openxmlformats.org/officeDocument/2006/relationships/image" Target="../media/image47.png"/><Relationship Id="rId7" Type="http://schemas.openxmlformats.org/officeDocument/2006/relationships/image" Target="../media/image27.png"/><Relationship Id="rId8" Type="http://schemas.openxmlformats.org/officeDocument/2006/relationships/image" Target="../media/image28.png"/><Relationship Id="rId31" Type="http://schemas.openxmlformats.org/officeDocument/2006/relationships/image" Target="../media/image53.png"/><Relationship Id="rId30" Type="http://schemas.openxmlformats.org/officeDocument/2006/relationships/image" Target="../media/image51.png"/><Relationship Id="rId11" Type="http://schemas.openxmlformats.org/officeDocument/2006/relationships/image" Target="../media/image30.png"/><Relationship Id="rId10" Type="http://schemas.openxmlformats.org/officeDocument/2006/relationships/image" Target="../media/image39.jpg"/><Relationship Id="rId13" Type="http://schemas.openxmlformats.org/officeDocument/2006/relationships/image" Target="../media/image42.png"/><Relationship Id="rId12" Type="http://schemas.openxmlformats.org/officeDocument/2006/relationships/image" Target="../media/image26.png"/><Relationship Id="rId15" Type="http://schemas.openxmlformats.org/officeDocument/2006/relationships/image" Target="../media/image36.png"/><Relationship Id="rId14" Type="http://schemas.openxmlformats.org/officeDocument/2006/relationships/image" Target="../media/image31.png"/><Relationship Id="rId17" Type="http://schemas.openxmlformats.org/officeDocument/2006/relationships/image" Target="../media/image38.png"/><Relationship Id="rId16" Type="http://schemas.openxmlformats.org/officeDocument/2006/relationships/image" Target="../media/image33.png"/><Relationship Id="rId19" Type="http://schemas.openxmlformats.org/officeDocument/2006/relationships/image" Target="../media/image37.png"/><Relationship Id="rId18" Type="http://schemas.openxmlformats.org/officeDocument/2006/relationships/image" Target="../media/image4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5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hyperlink" Target="https://www.nngroup.com/articles/how-little-do-users-read/" TargetMode="External"/><Relationship Id="rId4" Type="http://schemas.openxmlformats.org/officeDocument/2006/relationships/hyperlink" Target="https://econsultancy.com/why-visitors-only-read-20-of-your-web-page/" TargetMode="External"/><Relationship Id="rId5" Type="http://schemas.openxmlformats.org/officeDocument/2006/relationships/hyperlink" Target="https://hub.uberflip.com/blog/13-stats-that-prove-that-nobody-is-reading-your-content-and-what-you-can-do-about-it" TargetMode="External"/><Relationship Id="rId6" Type="http://schemas.openxmlformats.org/officeDocument/2006/relationships/hyperlink" Target="https://medium.com/compassionate-coding/its-time-to-retire-rtfm-31acdfef654f"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1.png"/><Relationship Id="rId4" Type="http://schemas.openxmlformats.org/officeDocument/2006/relationships/image" Target="../media/image48.png"/><Relationship Id="rId5" Type="http://schemas.openxmlformats.org/officeDocument/2006/relationships/image" Target="../media/image5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xml"/><Relationship Id="rId3" Type="http://schemas.openxmlformats.org/officeDocument/2006/relationships/image" Target="../media/image56.png"/><Relationship Id="rId4" Type="http://schemas.openxmlformats.org/officeDocument/2006/relationships/image" Target="../media/image3.png"/><Relationship Id="rId5" Type="http://schemas.openxmlformats.org/officeDocument/2006/relationships/image" Target="../media/image14.png"/><Relationship Id="rId6" Type="http://schemas.openxmlformats.org/officeDocument/2006/relationships/image" Target="../media/image16.png"/><Relationship Id="rId7" Type="http://schemas.openxmlformats.org/officeDocument/2006/relationships/image" Target="../media/image11.png"/><Relationship Id="rId8" Type="http://schemas.openxmlformats.org/officeDocument/2006/relationships/image" Target="../media/image1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4.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2.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5.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 name="Shape 101"/>
        <p:cNvGrpSpPr/>
        <p:nvPr/>
      </p:nvGrpSpPr>
      <p:grpSpPr>
        <a:xfrm>
          <a:off x="0" y="0"/>
          <a:ext cx="0" cy="0"/>
          <a:chOff x="0" y="0"/>
          <a:chExt cx="0" cy="0"/>
        </a:xfrm>
      </p:grpSpPr>
      <p:sp>
        <p:nvSpPr>
          <p:cNvPr id="102" name="Google Shape;102;p26"/>
          <p:cNvSpPr/>
          <p:nvPr/>
        </p:nvSpPr>
        <p:spPr>
          <a:xfrm>
            <a:off x="656550" y="2015750"/>
            <a:ext cx="7830900" cy="1361400"/>
          </a:xfrm>
          <a:prstGeom prst="roundRect">
            <a:avLst>
              <a:gd fmla="val 50000" name="adj"/>
            </a:avLst>
          </a:prstGeom>
          <a:noFill/>
          <a:ln cap="flat" cmpd="sng" w="9525">
            <a:solidFill>
              <a:srgbClr val="00BCD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3" name="Google Shape;103;p26"/>
          <p:cNvPicPr preferRelativeResize="0"/>
          <p:nvPr/>
        </p:nvPicPr>
        <p:blipFill rotWithShape="1">
          <a:blip r:embed="rId3">
            <a:alphaModFix/>
          </a:blip>
          <a:srcRect b="0" l="0" r="0" t="0"/>
          <a:stretch/>
        </p:blipFill>
        <p:spPr>
          <a:xfrm>
            <a:off x="4244198" y="662428"/>
            <a:ext cx="655608" cy="963938"/>
          </a:xfrm>
          <a:prstGeom prst="rect">
            <a:avLst/>
          </a:prstGeom>
          <a:noFill/>
          <a:ln>
            <a:noFill/>
          </a:ln>
        </p:spPr>
      </p:pic>
      <p:sp>
        <p:nvSpPr>
          <p:cNvPr id="104" name="Google Shape;104;p26"/>
          <p:cNvSpPr txBox="1"/>
          <p:nvPr/>
        </p:nvSpPr>
        <p:spPr>
          <a:xfrm>
            <a:off x="2826375" y="2527425"/>
            <a:ext cx="3828000" cy="583200"/>
          </a:xfrm>
          <a:prstGeom prst="rect">
            <a:avLst/>
          </a:prstGeom>
          <a:solidFill>
            <a:srgbClr val="FFFFFF"/>
          </a:solid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2400"/>
              <a:buFont typeface="Arial"/>
              <a:buNone/>
            </a:pPr>
            <a:r>
              <a:rPr lang="en-US" sz="2400">
                <a:latin typeface="Montserrat Light"/>
                <a:ea typeface="Montserrat Light"/>
                <a:cs typeface="Montserrat Light"/>
                <a:sym typeface="Montserrat Light"/>
              </a:rPr>
              <a:t>Can you                          ?</a:t>
            </a:r>
            <a:endParaRPr sz="2400">
              <a:latin typeface="Montserrat Light"/>
              <a:ea typeface="Montserrat Light"/>
              <a:cs typeface="Montserrat Light"/>
              <a:sym typeface="Montserrat Light"/>
            </a:endParaRPr>
          </a:p>
        </p:txBody>
      </p:sp>
      <p:pic>
        <p:nvPicPr>
          <p:cNvPr id="105" name="Google Shape;105;p26"/>
          <p:cNvPicPr preferRelativeResize="0"/>
          <p:nvPr/>
        </p:nvPicPr>
        <p:blipFill rotWithShape="1">
          <a:blip r:embed="rId4">
            <a:alphaModFix/>
          </a:blip>
          <a:srcRect b="0" l="0" r="0" t="0"/>
          <a:stretch/>
        </p:blipFill>
        <p:spPr>
          <a:xfrm>
            <a:off x="4244202" y="2578906"/>
            <a:ext cx="1862443" cy="385852"/>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9" name="Shape 179"/>
        <p:cNvGrpSpPr/>
        <p:nvPr/>
      </p:nvGrpSpPr>
      <p:grpSpPr>
        <a:xfrm>
          <a:off x="0" y="0"/>
          <a:ext cx="0" cy="0"/>
          <a:chOff x="0" y="0"/>
          <a:chExt cx="0" cy="0"/>
        </a:xfrm>
      </p:grpSpPr>
      <p:sp>
        <p:nvSpPr>
          <p:cNvPr id="180" name="Google Shape;180;p3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What do users prefer?</a:t>
            </a:r>
            <a:endParaRPr/>
          </a:p>
        </p:txBody>
      </p:sp>
      <p:sp>
        <p:nvSpPr>
          <p:cNvPr id="181" name="Google Shape;181;p3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1400"/>
              <a:t>The</a:t>
            </a:r>
            <a:r>
              <a:rPr lang="en-US" sz="1400"/>
              <a:t> results of a poll to university students and staff about how they used an LMS (2007</a:t>
            </a:r>
            <a:r>
              <a:rPr lang="en-US"/>
              <a:t>)</a:t>
            </a:r>
            <a:endParaRPr/>
          </a:p>
        </p:txBody>
      </p:sp>
      <p:pic>
        <p:nvPicPr>
          <p:cNvPr id="182" name="Google Shape;182;p35"/>
          <p:cNvPicPr preferRelativeResize="0"/>
          <p:nvPr/>
        </p:nvPicPr>
        <p:blipFill>
          <a:blip r:embed="rId3">
            <a:alphaModFix/>
          </a:blip>
          <a:stretch>
            <a:fillRect/>
          </a:stretch>
        </p:blipFill>
        <p:spPr>
          <a:xfrm>
            <a:off x="1342200" y="1893025"/>
            <a:ext cx="5966476" cy="24147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6" name="Shape 186"/>
        <p:cNvGrpSpPr/>
        <p:nvPr/>
      </p:nvGrpSpPr>
      <p:grpSpPr>
        <a:xfrm>
          <a:off x="0" y="0"/>
          <a:ext cx="0" cy="0"/>
          <a:chOff x="0" y="0"/>
          <a:chExt cx="0" cy="0"/>
        </a:xfrm>
      </p:grpSpPr>
      <p:pic>
        <p:nvPicPr>
          <p:cNvPr id="187" name="Google Shape;187;p36"/>
          <p:cNvPicPr preferRelativeResize="0"/>
          <p:nvPr/>
        </p:nvPicPr>
        <p:blipFill rotWithShape="1">
          <a:blip r:embed="rId3">
            <a:alphaModFix/>
          </a:blip>
          <a:srcRect b="0" l="0" r="0" t="0"/>
          <a:stretch/>
        </p:blipFill>
        <p:spPr>
          <a:xfrm>
            <a:off x="8103800" y="4844972"/>
            <a:ext cx="860475" cy="180500"/>
          </a:xfrm>
          <a:prstGeom prst="rect">
            <a:avLst/>
          </a:prstGeom>
          <a:noFill/>
          <a:ln>
            <a:noFill/>
          </a:ln>
        </p:spPr>
      </p:pic>
      <p:sp>
        <p:nvSpPr>
          <p:cNvPr id="188" name="Google Shape;188;p36"/>
          <p:cNvSpPr txBox="1"/>
          <p:nvPr/>
        </p:nvSpPr>
        <p:spPr>
          <a:xfrm>
            <a:off x="52550" y="984300"/>
            <a:ext cx="2661600" cy="495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800">
                <a:solidFill>
                  <a:srgbClr val="00FF00"/>
                </a:solidFill>
                <a:latin typeface="Montserrat"/>
                <a:ea typeface="Montserrat"/>
                <a:cs typeface="Montserrat"/>
                <a:sym typeface="Montserrat"/>
              </a:rPr>
              <a:t>Rich </a:t>
            </a:r>
            <a:r>
              <a:rPr b="1" lang="en-US" sz="1800">
                <a:solidFill>
                  <a:srgbClr val="00FF00"/>
                </a:solidFill>
                <a:latin typeface="Montserrat"/>
                <a:ea typeface="Montserrat"/>
                <a:cs typeface="Montserrat"/>
                <a:sym typeface="Montserrat"/>
              </a:rPr>
              <a:t>Functionality </a:t>
            </a:r>
            <a:endParaRPr b="1" sz="1800">
              <a:solidFill>
                <a:srgbClr val="00FF00"/>
              </a:solidFill>
              <a:latin typeface="Montserrat"/>
              <a:ea typeface="Montserrat"/>
              <a:cs typeface="Montserrat"/>
              <a:sym typeface="Montserrat"/>
            </a:endParaRPr>
          </a:p>
        </p:txBody>
      </p:sp>
      <p:sp>
        <p:nvSpPr>
          <p:cNvPr id="189" name="Google Shape;189;p36"/>
          <p:cNvSpPr txBox="1"/>
          <p:nvPr>
            <p:ph type="title"/>
          </p:nvPr>
        </p:nvSpPr>
        <p:spPr>
          <a:xfrm>
            <a:off x="311700" y="3348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Products are getting more complex</a:t>
            </a:r>
            <a:endParaRPr/>
          </a:p>
        </p:txBody>
      </p:sp>
      <p:pic>
        <p:nvPicPr>
          <p:cNvPr id="190" name="Google Shape;190;p36"/>
          <p:cNvPicPr preferRelativeResize="0"/>
          <p:nvPr/>
        </p:nvPicPr>
        <p:blipFill>
          <a:blip r:embed="rId4">
            <a:alphaModFix/>
          </a:blip>
          <a:stretch>
            <a:fillRect/>
          </a:stretch>
        </p:blipFill>
        <p:spPr>
          <a:xfrm>
            <a:off x="1334937" y="1480250"/>
            <a:ext cx="6521374" cy="2608550"/>
          </a:xfrm>
          <a:prstGeom prst="rect">
            <a:avLst/>
          </a:prstGeom>
          <a:noFill/>
          <a:ln>
            <a:noFill/>
          </a:ln>
        </p:spPr>
      </p:pic>
      <p:cxnSp>
        <p:nvCxnSpPr>
          <p:cNvPr id="191" name="Google Shape;191;p36"/>
          <p:cNvCxnSpPr/>
          <p:nvPr/>
        </p:nvCxnSpPr>
        <p:spPr>
          <a:xfrm flipH="1" rot="10800000">
            <a:off x="803375" y="1746275"/>
            <a:ext cx="10800" cy="2184300"/>
          </a:xfrm>
          <a:prstGeom prst="straightConnector1">
            <a:avLst/>
          </a:prstGeom>
          <a:noFill/>
          <a:ln cap="flat" cmpd="sng" w="76200">
            <a:solidFill>
              <a:srgbClr val="00FF00"/>
            </a:solidFill>
            <a:prstDash val="solid"/>
            <a:round/>
            <a:headEnd len="med" w="med" type="none"/>
            <a:tailEnd len="med" w="med" type="triangle"/>
          </a:ln>
        </p:spPr>
      </p:cxnSp>
      <p:cxnSp>
        <p:nvCxnSpPr>
          <p:cNvPr id="192" name="Google Shape;192;p36"/>
          <p:cNvCxnSpPr/>
          <p:nvPr/>
        </p:nvCxnSpPr>
        <p:spPr>
          <a:xfrm>
            <a:off x="8377075" y="1675425"/>
            <a:ext cx="11700" cy="2218200"/>
          </a:xfrm>
          <a:prstGeom prst="straightConnector1">
            <a:avLst/>
          </a:prstGeom>
          <a:noFill/>
          <a:ln cap="flat" cmpd="sng" w="76200">
            <a:solidFill>
              <a:srgbClr val="FF0000"/>
            </a:solidFill>
            <a:prstDash val="solid"/>
            <a:round/>
            <a:headEnd len="med" w="med" type="none"/>
            <a:tailEnd len="med" w="med" type="triangle"/>
          </a:ln>
        </p:spPr>
      </p:cxnSp>
      <p:sp>
        <p:nvSpPr>
          <p:cNvPr id="193" name="Google Shape;193;p36"/>
          <p:cNvSpPr txBox="1"/>
          <p:nvPr/>
        </p:nvSpPr>
        <p:spPr>
          <a:xfrm>
            <a:off x="6430150" y="4218938"/>
            <a:ext cx="2661600" cy="495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800">
                <a:solidFill>
                  <a:srgbClr val="FF0000"/>
                </a:solidFill>
                <a:latin typeface="Montserrat"/>
                <a:ea typeface="Montserrat"/>
                <a:cs typeface="Montserrat"/>
                <a:sym typeface="Montserrat"/>
              </a:rPr>
              <a:t>Product Experience</a:t>
            </a:r>
            <a:r>
              <a:rPr b="1" lang="en-US" sz="1800">
                <a:solidFill>
                  <a:srgbClr val="00FF00"/>
                </a:solidFill>
                <a:latin typeface="Montserrat"/>
                <a:ea typeface="Montserrat"/>
                <a:cs typeface="Montserrat"/>
                <a:sym typeface="Montserrat"/>
              </a:rPr>
              <a:t> </a:t>
            </a:r>
            <a:endParaRPr b="1" sz="1800">
              <a:solidFill>
                <a:srgbClr val="00FF00"/>
              </a:solidFill>
              <a:latin typeface="Montserrat"/>
              <a:ea typeface="Montserrat"/>
              <a:cs typeface="Montserrat"/>
              <a:sym typeface="Montserra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91"/>
                                        </p:tgtEl>
                                        <p:attrNameLst>
                                          <p:attrName>style.visibility</p:attrName>
                                        </p:attrNameLst>
                                      </p:cBhvr>
                                      <p:to>
                                        <p:strVal val="visible"/>
                                      </p:to>
                                    </p:set>
                                    <p:anim calcmode="lin" valueType="num">
                                      <p:cBhvr additive="base">
                                        <p:cTn dur="1000"/>
                                        <p:tgtEl>
                                          <p:spTgt spid="191"/>
                                        </p:tgtEl>
                                        <p:attrNameLst>
                                          <p:attrName>ppt_y</p:attrName>
                                        </p:attrNameLst>
                                      </p:cBhvr>
                                      <p:tavLst>
                                        <p:tav fmla="" tm="0">
                                          <p:val>
                                            <p:strVal val="#ppt_y+1"/>
                                          </p:val>
                                        </p:tav>
                                        <p:tav fmla="" tm="100000">
                                          <p:val>
                                            <p:strVal val="#ppt_y"/>
                                          </p:val>
                                        </p:tav>
                                      </p:tavLst>
                                    </p:anim>
                                  </p:childTnLst>
                                </p:cTn>
                              </p:par>
                            </p:childTnLst>
                          </p:cTn>
                        </p:par>
                        <p:par>
                          <p:cTn fill="hold">
                            <p:stCondLst>
                              <p:cond delay="1000"/>
                            </p:stCondLst>
                            <p:childTnLst>
                              <p:par>
                                <p:cTn fill="hold" nodeType="afterEffect" presetClass="entr" presetID="1" presetSubtype="0">
                                  <p:stCondLst>
                                    <p:cond delay="0"/>
                                  </p:stCondLst>
                                  <p:childTnLst>
                                    <p:set>
                                      <p:cBhvr>
                                        <p:cTn dur="1" fill="hold">
                                          <p:stCondLst>
                                            <p:cond delay="0"/>
                                          </p:stCondLst>
                                        </p:cTn>
                                        <p:tgtEl>
                                          <p:spTgt spid="18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192"/>
                                        </p:tgtEl>
                                        <p:attrNameLst>
                                          <p:attrName>style.visibility</p:attrName>
                                        </p:attrNameLst>
                                      </p:cBhvr>
                                      <p:to>
                                        <p:strVal val="visible"/>
                                      </p:to>
                                    </p:set>
                                    <p:anim calcmode="lin" valueType="num">
                                      <p:cBhvr additive="base">
                                        <p:cTn dur="1000"/>
                                        <p:tgtEl>
                                          <p:spTgt spid="192"/>
                                        </p:tgtEl>
                                        <p:attrNameLst>
                                          <p:attrName>ppt_y</p:attrName>
                                        </p:attrNameLst>
                                      </p:cBhvr>
                                      <p:tavLst>
                                        <p:tav fmla="" tm="0">
                                          <p:val>
                                            <p:strVal val="#ppt_y-1"/>
                                          </p:val>
                                        </p:tav>
                                        <p:tav fmla="" tm="100000">
                                          <p:val>
                                            <p:strVal val="#ppt_y"/>
                                          </p:val>
                                        </p:tav>
                                      </p:tavLst>
                                    </p:anim>
                                  </p:childTnLst>
                                </p:cTn>
                              </p:par>
                            </p:childTnLst>
                          </p:cTn>
                        </p:par>
                        <p:par>
                          <p:cTn fill="hold">
                            <p:stCondLst>
                              <p:cond delay="1000"/>
                            </p:stCondLst>
                            <p:childTnLst>
                              <p:par>
                                <p:cTn fill="hold" nodeType="afterEffect" presetClass="entr" presetID="1" presetSubtype="0">
                                  <p:stCondLst>
                                    <p:cond delay="0"/>
                                  </p:stCondLst>
                                  <p:childTnLst>
                                    <p:set>
                                      <p:cBhvr>
                                        <p:cTn dur="1" fill="hold">
                                          <p:stCondLst>
                                            <p:cond delay="0"/>
                                          </p:stCondLst>
                                        </p:cTn>
                                        <p:tgtEl>
                                          <p:spTgt spid="19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7" name="Shape 197"/>
        <p:cNvGrpSpPr/>
        <p:nvPr/>
      </p:nvGrpSpPr>
      <p:grpSpPr>
        <a:xfrm>
          <a:off x="0" y="0"/>
          <a:ext cx="0" cy="0"/>
          <a:chOff x="0" y="0"/>
          <a:chExt cx="0" cy="0"/>
        </a:xfrm>
      </p:grpSpPr>
      <p:sp>
        <p:nvSpPr>
          <p:cNvPr id="198" name="Google Shape;198;p37"/>
          <p:cNvSpPr txBox="1"/>
          <p:nvPr>
            <p:ph type="title"/>
          </p:nvPr>
        </p:nvSpPr>
        <p:spPr>
          <a:xfrm>
            <a:off x="195325" y="307775"/>
            <a:ext cx="8520600" cy="84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Build a better product!</a:t>
            </a:r>
            <a:endParaRPr/>
          </a:p>
        </p:txBody>
      </p:sp>
      <p:pic>
        <p:nvPicPr>
          <p:cNvPr id="199" name="Google Shape;199;p37"/>
          <p:cNvPicPr preferRelativeResize="0"/>
          <p:nvPr/>
        </p:nvPicPr>
        <p:blipFill>
          <a:blip r:embed="rId3">
            <a:alphaModFix/>
          </a:blip>
          <a:stretch>
            <a:fillRect/>
          </a:stretch>
        </p:blipFill>
        <p:spPr>
          <a:xfrm>
            <a:off x="4385500" y="1230450"/>
            <a:ext cx="4330424" cy="2892625"/>
          </a:xfrm>
          <a:prstGeom prst="rect">
            <a:avLst/>
          </a:prstGeom>
          <a:noFill/>
          <a:ln>
            <a:noFill/>
          </a:ln>
        </p:spPr>
      </p:pic>
      <p:sp>
        <p:nvSpPr>
          <p:cNvPr id="200" name="Google Shape;200;p37"/>
          <p:cNvSpPr txBox="1"/>
          <p:nvPr/>
        </p:nvSpPr>
        <p:spPr>
          <a:xfrm>
            <a:off x="321050" y="1230450"/>
            <a:ext cx="3840600" cy="28926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rPr lang="en-US"/>
              <a:t>The best content cannot make up for a poorly designed product</a:t>
            </a:r>
            <a:endParaRPr/>
          </a:p>
          <a:p>
            <a:pPr indent="0" lvl="0" marL="457200" rtl="0" algn="l">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4" name="Shape 204"/>
        <p:cNvGrpSpPr/>
        <p:nvPr/>
      </p:nvGrpSpPr>
      <p:grpSpPr>
        <a:xfrm>
          <a:off x="0" y="0"/>
          <a:ext cx="0" cy="0"/>
          <a:chOff x="0" y="0"/>
          <a:chExt cx="0" cy="0"/>
        </a:xfrm>
      </p:grpSpPr>
      <p:sp>
        <p:nvSpPr>
          <p:cNvPr id="205" name="Google Shape;205;p38"/>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t>So is there a solution?</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9" name="Shape 209"/>
        <p:cNvGrpSpPr/>
        <p:nvPr/>
      </p:nvGrpSpPr>
      <p:grpSpPr>
        <a:xfrm>
          <a:off x="0" y="0"/>
          <a:ext cx="0" cy="0"/>
          <a:chOff x="0" y="0"/>
          <a:chExt cx="0" cy="0"/>
        </a:xfrm>
      </p:grpSpPr>
      <p:sp>
        <p:nvSpPr>
          <p:cNvPr id="210" name="Google Shape;210;p39"/>
          <p:cNvSpPr txBox="1"/>
          <p:nvPr>
            <p:ph type="title"/>
          </p:nvPr>
        </p:nvSpPr>
        <p:spPr>
          <a:xfrm>
            <a:off x="160500" y="117075"/>
            <a:ext cx="8823000" cy="84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Montserrat SemiBold"/>
                <a:ea typeface="Montserrat SemiBold"/>
                <a:cs typeface="Montserrat SemiBold"/>
                <a:sym typeface="Montserrat SemiBold"/>
              </a:rPr>
              <a:t>Bring the mountain to Mohammed</a:t>
            </a:r>
            <a:endParaRPr>
              <a:latin typeface="Montserrat SemiBold"/>
              <a:ea typeface="Montserrat SemiBold"/>
              <a:cs typeface="Montserrat SemiBold"/>
              <a:sym typeface="Montserrat SemiBold"/>
            </a:endParaRPr>
          </a:p>
        </p:txBody>
      </p:sp>
      <p:pic>
        <p:nvPicPr>
          <p:cNvPr id="211" name="Google Shape;211;p39"/>
          <p:cNvPicPr preferRelativeResize="0"/>
          <p:nvPr/>
        </p:nvPicPr>
        <p:blipFill>
          <a:blip r:embed="rId3">
            <a:alphaModFix/>
          </a:blip>
          <a:stretch>
            <a:fillRect/>
          </a:stretch>
        </p:blipFill>
        <p:spPr>
          <a:xfrm>
            <a:off x="1005850" y="820475"/>
            <a:ext cx="4047725" cy="4197700"/>
          </a:xfrm>
          <a:prstGeom prst="rect">
            <a:avLst/>
          </a:prstGeom>
          <a:noFill/>
          <a:ln>
            <a:noFill/>
          </a:ln>
        </p:spPr>
      </p:pic>
      <p:sp>
        <p:nvSpPr>
          <p:cNvPr id="212" name="Google Shape;212;p39"/>
          <p:cNvSpPr txBox="1"/>
          <p:nvPr/>
        </p:nvSpPr>
        <p:spPr>
          <a:xfrm>
            <a:off x="5660000" y="3709900"/>
            <a:ext cx="3436200" cy="84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a:t>Source: </a:t>
            </a:r>
            <a:r>
              <a:rPr lang="en-US"/>
              <a:t>http://kirwani.blogspot.com/2006/04/when-mountain-came-to-mohammed.html</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6" name="Shape 216"/>
        <p:cNvGrpSpPr/>
        <p:nvPr/>
      </p:nvGrpSpPr>
      <p:grpSpPr>
        <a:xfrm>
          <a:off x="0" y="0"/>
          <a:ext cx="0" cy="0"/>
          <a:chOff x="0" y="0"/>
          <a:chExt cx="0" cy="0"/>
        </a:xfrm>
      </p:grpSpPr>
      <p:sp>
        <p:nvSpPr>
          <p:cNvPr id="217" name="Google Shape;217;p40"/>
          <p:cNvSpPr txBox="1"/>
          <p:nvPr>
            <p:ph type="title"/>
          </p:nvPr>
        </p:nvSpPr>
        <p:spPr>
          <a:xfrm>
            <a:off x="146725" y="1386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Integrating Experiences</a:t>
            </a:r>
            <a:endParaRPr/>
          </a:p>
        </p:txBody>
      </p:sp>
      <p:sp>
        <p:nvSpPr>
          <p:cNvPr id="218" name="Google Shape;218;p40"/>
          <p:cNvSpPr txBox="1"/>
          <p:nvPr>
            <p:ph idx="1" type="body"/>
          </p:nvPr>
        </p:nvSpPr>
        <p:spPr>
          <a:xfrm>
            <a:off x="311700" y="1152475"/>
            <a:ext cx="4578600" cy="3480000"/>
          </a:xfrm>
          <a:prstGeom prst="rect">
            <a:avLst/>
          </a:prstGeom>
        </p:spPr>
        <p:txBody>
          <a:bodyPr anchorCtr="0" anchor="t" bIns="91425" lIns="91425" spcFirstLastPara="1" rIns="91425" wrap="square" tIns="91425">
            <a:noAutofit/>
          </a:bodyPr>
          <a:lstStyle/>
          <a:p>
            <a:pPr indent="-342900" lvl="0" marL="457200" marR="101600" rtl="0" algn="l">
              <a:spcBef>
                <a:spcPts val="0"/>
              </a:spcBef>
              <a:spcAft>
                <a:spcPts val="0"/>
              </a:spcAft>
              <a:buSzPts val="1800"/>
              <a:buChar char="●"/>
            </a:pPr>
            <a:r>
              <a:rPr lang="en-US"/>
              <a:t>Single Integrated Experience</a:t>
            </a:r>
            <a:endParaRPr/>
          </a:p>
          <a:p>
            <a:pPr indent="-342900" lvl="0" marL="457200" marR="101600" rtl="0" algn="l">
              <a:spcBef>
                <a:spcPts val="0"/>
              </a:spcBef>
              <a:spcAft>
                <a:spcPts val="0"/>
              </a:spcAft>
              <a:buSzPts val="1800"/>
              <a:buChar char="●"/>
            </a:pPr>
            <a:r>
              <a:rPr lang="en-US"/>
              <a:t>Contextual information is not new</a:t>
            </a:r>
            <a:endParaRPr/>
          </a:p>
          <a:p>
            <a:pPr indent="-317500" lvl="1" marL="914400" marR="101600" rtl="0" algn="l">
              <a:spcBef>
                <a:spcPts val="0"/>
              </a:spcBef>
              <a:spcAft>
                <a:spcPts val="0"/>
              </a:spcAft>
              <a:buSzPts val="1400"/>
              <a:buChar char="○"/>
            </a:pPr>
            <a:r>
              <a:rPr lang="en-US"/>
              <a:t>Challenges with creation</a:t>
            </a:r>
            <a:endParaRPr/>
          </a:p>
          <a:p>
            <a:pPr indent="-317500" lvl="1" marL="914400" marR="101600" rtl="0" algn="l">
              <a:lnSpc>
                <a:spcPct val="115000"/>
              </a:lnSpc>
              <a:spcBef>
                <a:spcPts val="0"/>
              </a:spcBef>
              <a:spcAft>
                <a:spcPts val="0"/>
              </a:spcAft>
              <a:buClr>
                <a:schemeClr val="dk2"/>
              </a:buClr>
              <a:buSzPts val="1400"/>
              <a:buFont typeface="Arial"/>
              <a:buChar char="○"/>
            </a:pPr>
            <a:r>
              <a:rPr lang="en-US"/>
              <a:t>Delink Help Creation from Development</a:t>
            </a:r>
            <a:endParaRPr/>
          </a:p>
          <a:p>
            <a:pPr indent="-317500" lvl="1" marL="914400" marR="101600" rtl="0" algn="l">
              <a:spcBef>
                <a:spcPts val="0"/>
              </a:spcBef>
              <a:spcAft>
                <a:spcPts val="0"/>
              </a:spcAft>
              <a:buSzPts val="1400"/>
              <a:buChar char="○"/>
            </a:pPr>
            <a:r>
              <a:rPr lang="en-US"/>
              <a:t>Processes shouldn’t take more time than the change itself!</a:t>
            </a:r>
            <a:endParaRPr/>
          </a:p>
          <a:p>
            <a:pPr indent="-342900" lvl="0" marL="457200" marR="101600" rtl="0" algn="l">
              <a:spcBef>
                <a:spcPts val="0"/>
              </a:spcBef>
              <a:spcAft>
                <a:spcPts val="0"/>
              </a:spcAft>
              <a:buSzPts val="1800"/>
              <a:buChar char="●"/>
            </a:pPr>
            <a:r>
              <a:rPr lang="en-US"/>
              <a:t>Contextual and Relevant</a:t>
            </a:r>
            <a:endParaRPr/>
          </a:p>
          <a:p>
            <a:pPr indent="-342900" lvl="0" marL="457200" marR="101600" rtl="0" algn="l">
              <a:spcBef>
                <a:spcPts val="0"/>
              </a:spcBef>
              <a:spcAft>
                <a:spcPts val="0"/>
              </a:spcAft>
              <a:buSzPts val="1800"/>
              <a:buChar char="●"/>
            </a:pPr>
            <a:r>
              <a:rPr lang="en-US"/>
              <a:t>Low Maintenance Multiple Outputs</a:t>
            </a:r>
            <a:endParaRPr/>
          </a:p>
          <a:p>
            <a:pPr indent="-342900" lvl="0" marL="457200" marR="101600" rtl="0" algn="l">
              <a:spcBef>
                <a:spcPts val="0"/>
              </a:spcBef>
              <a:spcAft>
                <a:spcPts val="0"/>
              </a:spcAft>
              <a:buSzPts val="1800"/>
              <a:buChar char="●"/>
            </a:pPr>
            <a:r>
              <a:rPr lang="en-US"/>
              <a:t>Content Aggregation</a:t>
            </a:r>
            <a:endParaRPr/>
          </a:p>
          <a:p>
            <a:pPr indent="-342900" lvl="0" marL="457200" marR="101600" rtl="0" algn="l">
              <a:spcBef>
                <a:spcPts val="0"/>
              </a:spcBef>
              <a:spcAft>
                <a:spcPts val="0"/>
              </a:spcAft>
              <a:buSzPts val="1800"/>
              <a:buChar char="●"/>
            </a:pPr>
            <a:r>
              <a:rPr lang="en-US"/>
              <a:t>Intelligent content</a:t>
            </a:r>
            <a:endParaRPr/>
          </a:p>
          <a:p>
            <a:pPr indent="0" lvl="0" marL="0" rtl="0" algn="l">
              <a:spcBef>
                <a:spcPts val="0"/>
              </a:spcBef>
              <a:spcAft>
                <a:spcPts val="0"/>
              </a:spcAft>
              <a:buNone/>
            </a:pPr>
            <a:r>
              <a:rPr lang="en-US" sz="1200">
                <a:solidFill>
                  <a:srgbClr val="333333"/>
                </a:solidFill>
              </a:rPr>
              <a:t> </a:t>
            </a:r>
            <a:endParaRPr/>
          </a:p>
        </p:txBody>
      </p:sp>
      <p:pic>
        <p:nvPicPr>
          <p:cNvPr id="219" name="Google Shape;219;p40"/>
          <p:cNvPicPr preferRelativeResize="0"/>
          <p:nvPr/>
        </p:nvPicPr>
        <p:blipFill>
          <a:blip r:embed="rId3">
            <a:alphaModFix/>
          </a:blip>
          <a:stretch>
            <a:fillRect/>
          </a:stretch>
        </p:blipFill>
        <p:spPr>
          <a:xfrm>
            <a:off x="4890150" y="1143375"/>
            <a:ext cx="3777175" cy="21246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3" name="Shape 223"/>
        <p:cNvGrpSpPr/>
        <p:nvPr/>
      </p:nvGrpSpPr>
      <p:grpSpPr>
        <a:xfrm>
          <a:off x="0" y="0"/>
          <a:ext cx="0" cy="0"/>
          <a:chOff x="0" y="0"/>
          <a:chExt cx="0" cy="0"/>
        </a:xfrm>
      </p:grpSpPr>
      <p:sp>
        <p:nvSpPr>
          <p:cNvPr id="224" name="Google Shape;224;p4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US"/>
              <a:t>How does Whatfix created content look like?</a:t>
            </a:r>
            <a:endParaRPr/>
          </a:p>
          <a:p>
            <a:pPr indent="-342900" lvl="0" marL="457200" rtl="0" algn="l">
              <a:spcBef>
                <a:spcPts val="0"/>
              </a:spcBef>
              <a:spcAft>
                <a:spcPts val="0"/>
              </a:spcAft>
              <a:buSzPts val="1800"/>
              <a:buChar char="●"/>
            </a:pPr>
            <a:r>
              <a:rPr lang="en-US"/>
              <a:t>Analytics</a:t>
            </a:r>
            <a:endParaRPr/>
          </a:p>
          <a:p>
            <a:pPr indent="-342900" lvl="0" marL="457200" rtl="0" algn="l">
              <a:spcBef>
                <a:spcPts val="0"/>
              </a:spcBef>
              <a:spcAft>
                <a:spcPts val="0"/>
              </a:spcAft>
              <a:buSzPts val="1800"/>
              <a:buChar char="●"/>
            </a:pPr>
            <a:r>
              <a:rPr lang="en-US"/>
              <a:t>Creating Whatfix content</a:t>
            </a:r>
            <a:endParaRPr/>
          </a:p>
          <a:p>
            <a:pPr indent="-342900" lvl="0" marL="457200" rtl="0" algn="l">
              <a:spcBef>
                <a:spcPts val="0"/>
              </a:spcBef>
              <a:spcAft>
                <a:spcPts val="0"/>
              </a:spcAft>
              <a:buSzPts val="1800"/>
              <a:buChar char="●"/>
            </a:pPr>
            <a:r>
              <a:rPr lang="en-US"/>
              <a:t>How is it integrated and deployed?</a:t>
            </a:r>
            <a:endParaRPr/>
          </a:p>
          <a:p>
            <a:pPr indent="-342900" lvl="0" marL="457200" rtl="0" algn="l">
              <a:spcBef>
                <a:spcPts val="0"/>
              </a:spcBef>
              <a:spcAft>
                <a:spcPts val="0"/>
              </a:spcAft>
              <a:buSzPts val="1800"/>
              <a:buChar char="●"/>
            </a:pPr>
            <a:r>
              <a:rPr lang="en-US"/>
              <a:t>Some features of Whatfix and use cases</a:t>
            </a:r>
            <a:endParaRPr/>
          </a:p>
        </p:txBody>
      </p:sp>
      <p:sp>
        <p:nvSpPr>
          <p:cNvPr id="225" name="Google Shape;225;p41"/>
          <p:cNvSpPr txBox="1"/>
          <p:nvPr>
            <p:ph type="title"/>
          </p:nvPr>
        </p:nvSpPr>
        <p:spPr>
          <a:xfrm>
            <a:off x="170300" y="2262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solidFill>
                  <a:srgbClr val="000000"/>
                </a:solidFill>
                <a:latin typeface="Montserrat SemiBold"/>
                <a:ea typeface="Montserrat SemiBold"/>
                <a:cs typeface="Montserrat SemiBold"/>
                <a:sym typeface="Montserrat SemiBold"/>
              </a:rPr>
              <a:t>Making Help a Verb again</a:t>
            </a:r>
            <a:endParaRPr>
              <a:solidFill>
                <a:srgbClr val="000000"/>
              </a:solidFill>
              <a:latin typeface="Montserrat SemiBold"/>
              <a:ea typeface="Montserrat SemiBold"/>
              <a:cs typeface="Montserrat SemiBold"/>
              <a:sym typeface="Montserrat SemiBo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9" name="Shape 229"/>
        <p:cNvGrpSpPr/>
        <p:nvPr/>
      </p:nvGrpSpPr>
      <p:grpSpPr>
        <a:xfrm>
          <a:off x="0" y="0"/>
          <a:ext cx="0" cy="0"/>
          <a:chOff x="0" y="0"/>
          <a:chExt cx="0" cy="0"/>
        </a:xfrm>
      </p:grpSpPr>
      <p:sp>
        <p:nvSpPr>
          <p:cNvPr id="230" name="Google Shape;230;p4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Demo</a:t>
            </a:r>
            <a:endParaRPr/>
          </a:p>
        </p:txBody>
      </p:sp>
      <p:pic>
        <p:nvPicPr>
          <p:cNvPr id="231" name="Google Shape;231;p42" title="Whatfix Introduction Demo">
            <a:hlinkClick r:id="rId3"/>
          </p:cNvPr>
          <p:cNvPicPr preferRelativeResize="0"/>
          <p:nvPr/>
        </p:nvPicPr>
        <p:blipFill>
          <a:blip r:embed="rId4">
            <a:alphaModFix/>
          </a:blip>
          <a:stretch>
            <a:fillRect/>
          </a:stretch>
        </p:blipFill>
        <p:spPr>
          <a:xfrm>
            <a:off x="2286000" y="533825"/>
            <a:ext cx="5003250" cy="3752425"/>
          </a:xfrm>
          <a:prstGeom prst="rect">
            <a:avLst/>
          </a:prstGeom>
          <a:noFill/>
          <a:ln>
            <a:noFill/>
          </a:ln>
        </p:spPr>
      </p:pic>
      <p:sp>
        <p:nvSpPr>
          <p:cNvPr id="232" name="Google Shape;232;p42"/>
          <p:cNvSpPr txBox="1"/>
          <p:nvPr/>
        </p:nvSpPr>
        <p:spPr>
          <a:xfrm>
            <a:off x="1672425" y="4477500"/>
            <a:ext cx="6105900" cy="30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200"/>
              <a:t>Watch a demo at https://www.youtube.com/watch?v=jBemvzqp0Ck&amp;feature=youtu.be</a:t>
            </a:r>
            <a:endParaRPr sz="12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6" name="Shape 236"/>
        <p:cNvGrpSpPr/>
        <p:nvPr/>
      </p:nvGrpSpPr>
      <p:grpSpPr>
        <a:xfrm>
          <a:off x="0" y="0"/>
          <a:ext cx="0" cy="0"/>
          <a:chOff x="0" y="0"/>
          <a:chExt cx="0" cy="0"/>
        </a:xfrm>
      </p:grpSpPr>
      <p:sp>
        <p:nvSpPr>
          <p:cNvPr id="237" name="Google Shape;237;p4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Use Cases</a:t>
            </a:r>
            <a:endParaRPr/>
          </a:p>
        </p:txBody>
      </p:sp>
      <p:sp>
        <p:nvSpPr>
          <p:cNvPr id="238" name="Google Shape;238;p43"/>
          <p:cNvSpPr/>
          <p:nvPr/>
        </p:nvSpPr>
        <p:spPr>
          <a:xfrm>
            <a:off x="3100700" y="1590475"/>
            <a:ext cx="2706600" cy="2589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43"/>
          <p:cNvSpPr/>
          <p:nvPr/>
        </p:nvSpPr>
        <p:spPr>
          <a:xfrm>
            <a:off x="2723856" y="582087"/>
            <a:ext cx="3948000" cy="3948000"/>
          </a:xfrm>
          <a:prstGeom prst="ellipse">
            <a:avLst/>
          </a:prstGeom>
          <a:solidFill>
            <a:srgbClr val="65F0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0" name="Google Shape;240;p43"/>
          <p:cNvGrpSpPr/>
          <p:nvPr/>
        </p:nvGrpSpPr>
        <p:grpSpPr>
          <a:xfrm>
            <a:off x="3619861" y="407378"/>
            <a:ext cx="2166000" cy="2166000"/>
            <a:chOff x="3619861" y="407378"/>
            <a:chExt cx="2166000" cy="2166000"/>
          </a:xfrm>
        </p:grpSpPr>
        <p:sp>
          <p:nvSpPr>
            <p:cNvPr id="241" name="Google Shape;241;p43"/>
            <p:cNvSpPr/>
            <p:nvPr/>
          </p:nvSpPr>
          <p:spPr>
            <a:xfrm>
              <a:off x="3619861" y="407378"/>
              <a:ext cx="2166000" cy="2166000"/>
            </a:xfrm>
            <a:prstGeom prst="ellipse">
              <a:avLst/>
            </a:prstGeom>
            <a:solidFill>
              <a:srgbClr val="0C81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43"/>
            <p:cNvSpPr txBox="1"/>
            <p:nvPr/>
          </p:nvSpPr>
          <p:spPr>
            <a:xfrm>
              <a:off x="4024522" y="707737"/>
              <a:ext cx="1328400" cy="661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1000">
                  <a:solidFill>
                    <a:srgbClr val="FFFFFF"/>
                  </a:solidFill>
                  <a:latin typeface="Roboto"/>
                  <a:ea typeface="Roboto"/>
                  <a:cs typeface="Roboto"/>
                  <a:sym typeface="Roboto"/>
                </a:rPr>
                <a:t>Vestibulum congue </a:t>
              </a:r>
              <a:endParaRPr sz="1000">
                <a:solidFill>
                  <a:srgbClr val="FFFFFF"/>
                </a:solidFill>
                <a:latin typeface="Roboto"/>
                <a:ea typeface="Roboto"/>
                <a:cs typeface="Roboto"/>
                <a:sym typeface="Roboto"/>
              </a:endParaRPr>
            </a:p>
          </p:txBody>
        </p:sp>
      </p:grpSp>
      <p:grpSp>
        <p:nvGrpSpPr>
          <p:cNvPr id="243" name="Google Shape;243;p43"/>
          <p:cNvGrpSpPr/>
          <p:nvPr/>
        </p:nvGrpSpPr>
        <p:grpSpPr>
          <a:xfrm>
            <a:off x="4648111" y="1143043"/>
            <a:ext cx="2166000" cy="2166000"/>
            <a:chOff x="4648111" y="1143043"/>
            <a:chExt cx="2166000" cy="2166000"/>
          </a:xfrm>
        </p:grpSpPr>
        <p:sp>
          <p:nvSpPr>
            <p:cNvPr id="244" name="Google Shape;244;p43"/>
            <p:cNvSpPr/>
            <p:nvPr/>
          </p:nvSpPr>
          <p:spPr>
            <a:xfrm>
              <a:off x="4648111" y="1143043"/>
              <a:ext cx="2166000" cy="2166000"/>
            </a:xfrm>
            <a:prstGeom prst="ellipse">
              <a:avLst/>
            </a:prstGeom>
            <a:solidFill>
              <a:srgbClr val="0E94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43"/>
            <p:cNvSpPr txBox="1"/>
            <p:nvPr/>
          </p:nvSpPr>
          <p:spPr>
            <a:xfrm>
              <a:off x="5431956" y="1669515"/>
              <a:ext cx="1328400" cy="661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1000">
                  <a:solidFill>
                    <a:srgbClr val="FFFFFF"/>
                  </a:solidFill>
                  <a:latin typeface="Roboto"/>
                  <a:ea typeface="Roboto"/>
                  <a:cs typeface="Roboto"/>
                  <a:sym typeface="Roboto"/>
                </a:rPr>
                <a:t>Vestibulum congue </a:t>
              </a:r>
              <a:endParaRPr sz="1000">
                <a:solidFill>
                  <a:srgbClr val="FFFFFF"/>
                </a:solidFill>
                <a:latin typeface="Roboto"/>
                <a:ea typeface="Roboto"/>
                <a:cs typeface="Roboto"/>
                <a:sym typeface="Roboto"/>
              </a:endParaRPr>
            </a:p>
          </p:txBody>
        </p:sp>
      </p:grpSp>
      <p:grpSp>
        <p:nvGrpSpPr>
          <p:cNvPr id="246" name="Google Shape;246;p43"/>
          <p:cNvGrpSpPr/>
          <p:nvPr/>
        </p:nvGrpSpPr>
        <p:grpSpPr>
          <a:xfrm>
            <a:off x="4238812" y="2357689"/>
            <a:ext cx="2166000" cy="2166000"/>
            <a:chOff x="4238812" y="2357689"/>
            <a:chExt cx="2166000" cy="2166000"/>
          </a:xfrm>
        </p:grpSpPr>
        <p:sp>
          <p:nvSpPr>
            <p:cNvPr id="247" name="Google Shape;247;p43"/>
            <p:cNvSpPr/>
            <p:nvPr/>
          </p:nvSpPr>
          <p:spPr>
            <a:xfrm>
              <a:off x="4238812" y="2357689"/>
              <a:ext cx="2166000" cy="2166000"/>
            </a:xfrm>
            <a:prstGeom prst="ellipse">
              <a:avLst/>
            </a:prstGeom>
            <a:solidFill>
              <a:srgbClr val="0856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43"/>
            <p:cNvSpPr txBox="1"/>
            <p:nvPr/>
          </p:nvSpPr>
          <p:spPr>
            <a:xfrm>
              <a:off x="5047891" y="3185187"/>
              <a:ext cx="1328400" cy="661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1000">
                  <a:solidFill>
                    <a:srgbClr val="FFFFFF"/>
                  </a:solidFill>
                  <a:latin typeface="Roboto"/>
                  <a:ea typeface="Roboto"/>
                  <a:cs typeface="Roboto"/>
                  <a:sym typeface="Roboto"/>
                </a:rPr>
                <a:t>Vestibulum congue </a:t>
              </a:r>
              <a:endParaRPr sz="1000">
                <a:solidFill>
                  <a:srgbClr val="FFFFFF"/>
                </a:solidFill>
                <a:latin typeface="Roboto"/>
                <a:ea typeface="Roboto"/>
                <a:cs typeface="Roboto"/>
                <a:sym typeface="Roboto"/>
              </a:endParaRPr>
            </a:p>
          </p:txBody>
        </p:sp>
      </p:grpSp>
      <p:grpSp>
        <p:nvGrpSpPr>
          <p:cNvPr id="249" name="Google Shape;249;p43"/>
          <p:cNvGrpSpPr/>
          <p:nvPr/>
        </p:nvGrpSpPr>
        <p:grpSpPr>
          <a:xfrm>
            <a:off x="2983201" y="2357790"/>
            <a:ext cx="2166000" cy="2166000"/>
            <a:chOff x="2983201" y="2357790"/>
            <a:chExt cx="2166000" cy="2166000"/>
          </a:xfrm>
        </p:grpSpPr>
        <p:sp>
          <p:nvSpPr>
            <p:cNvPr id="250" name="Google Shape;250;p43"/>
            <p:cNvSpPr/>
            <p:nvPr/>
          </p:nvSpPr>
          <p:spPr>
            <a:xfrm>
              <a:off x="2983201" y="2357790"/>
              <a:ext cx="2166000" cy="2166000"/>
            </a:xfrm>
            <a:prstGeom prst="ellipse">
              <a:avLst/>
            </a:prstGeom>
            <a:solidFill>
              <a:srgbClr val="0B71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43"/>
            <p:cNvSpPr txBox="1"/>
            <p:nvPr/>
          </p:nvSpPr>
          <p:spPr>
            <a:xfrm>
              <a:off x="3059406" y="3168962"/>
              <a:ext cx="1328400" cy="661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1000">
                  <a:solidFill>
                    <a:srgbClr val="FFFFFF"/>
                  </a:solidFill>
                  <a:latin typeface="Roboto"/>
                  <a:ea typeface="Roboto"/>
                  <a:cs typeface="Roboto"/>
                  <a:sym typeface="Roboto"/>
                </a:rPr>
                <a:t>Vestibulum congue </a:t>
              </a:r>
              <a:endParaRPr sz="1000">
                <a:solidFill>
                  <a:srgbClr val="FFFFFF"/>
                </a:solidFill>
                <a:latin typeface="Roboto"/>
                <a:ea typeface="Roboto"/>
                <a:cs typeface="Roboto"/>
                <a:sym typeface="Roboto"/>
              </a:endParaRPr>
            </a:p>
          </p:txBody>
        </p:sp>
      </p:grpSp>
      <p:grpSp>
        <p:nvGrpSpPr>
          <p:cNvPr id="252" name="Google Shape;252;p43"/>
          <p:cNvGrpSpPr/>
          <p:nvPr/>
        </p:nvGrpSpPr>
        <p:grpSpPr>
          <a:xfrm>
            <a:off x="2591728" y="1143012"/>
            <a:ext cx="2166000" cy="2166000"/>
            <a:chOff x="2591728" y="1143012"/>
            <a:chExt cx="2166000" cy="2166000"/>
          </a:xfrm>
        </p:grpSpPr>
        <p:sp>
          <p:nvSpPr>
            <p:cNvPr id="253" name="Google Shape;253;p43"/>
            <p:cNvSpPr/>
            <p:nvPr/>
          </p:nvSpPr>
          <p:spPr>
            <a:xfrm>
              <a:off x="2591728" y="1143012"/>
              <a:ext cx="2166000" cy="2166000"/>
            </a:xfrm>
            <a:prstGeom prst="ellipse">
              <a:avLst/>
            </a:prstGeom>
            <a:solidFill>
              <a:srgbClr val="0B77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43"/>
            <p:cNvSpPr txBox="1"/>
            <p:nvPr/>
          </p:nvSpPr>
          <p:spPr>
            <a:xfrm>
              <a:off x="2830556" y="1666262"/>
              <a:ext cx="1328400" cy="661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1000">
                  <a:solidFill>
                    <a:srgbClr val="FFFFFF"/>
                  </a:solidFill>
                  <a:latin typeface="Roboto"/>
                  <a:ea typeface="Roboto"/>
                  <a:cs typeface="Roboto"/>
                  <a:sym typeface="Roboto"/>
                </a:rPr>
                <a:t>Vestibulum congue </a:t>
              </a:r>
              <a:endParaRPr sz="1000">
                <a:solidFill>
                  <a:srgbClr val="FFFFFF"/>
                </a:solidFill>
                <a:latin typeface="Roboto"/>
                <a:ea typeface="Roboto"/>
                <a:cs typeface="Roboto"/>
                <a:sym typeface="Roboto"/>
              </a:endParaRPr>
            </a:p>
          </p:txBody>
        </p:sp>
      </p:grpSp>
      <p:sp>
        <p:nvSpPr>
          <p:cNvPr id="255" name="Google Shape;255;p43"/>
          <p:cNvSpPr/>
          <p:nvPr/>
        </p:nvSpPr>
        <p:spPr>
          <a:xfrm>
            <a:off x="4084942" y="1943171"/>
            <a:ext cx="1225800" cy="1225800"/>
          </a:xfrm>
          <a:prstGeom prst="ellipse">
            <a:avLst/>
          </a:prstGeom>
          <a:solidFill>
            <a:srgbClr val="65F0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43"/>
          <p:cNvSpPr/>
          <p:nvPr/>
        </p:nvSpPr>
        <p:spPr>
          <a:xfrm>
            <a:off x="2723856" y="582087"/>
            <a:ext cx="3948000" cy="3948000"/>
          </a:xfrm>
          <a:prstGeom prst="ellipse">
            <a:avLst/>
          </a:prstGeom>
          <a:solidFill>
            <a:srgbClr val="00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7" name="Google Shape;257;p43"/>
          <p:cNvGrpSpPr/>
          <p:nvPr/>
        </p:nvGrpSpPr>
        <p:grpSpPr>
          <a:xfrm>
            <a:off x="3619861" y="407378"/>
            <a:ext cx="2166000" cy="2166000"/>
            <a:chOff x="3619861" y="407378"/>
            <a:chExt cx="2166000" cy="2166000"/>
          </a:xfrm>
        </p:grpSpPr>
        <p:sp>
          <p:nvSpPr>
            <p:cNvPr id="258" name="Google Shape;258;p43"/>
            <p:cNvSpPr/>
            <p:nvPr/>
          </p:nvSpPr>
          <p:spPr>
            <a:xfrm>
              <a:off x="3619861" y="407378"/>
              <a:ext cx="2166000" cy="2166000"/>
            </a:xfrm>
            <a:prstGeom prst="ellipse">
              <a:avLst/>
            </a:prstGeom>
            <a:solidFill>
              <a:srgbClr val="1F88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43"/>
            <p:cNvSpPr txBox="1"/>
            <p:nvPr/>
          </p:nvSpPr>
          <p:spPr>
            <a:xfrm>
              <a:off x="4024522" y="707737"/>
              <a:ext cx="1328400" cy="661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rgbClr val="FFFFFF"/>
                  </a:solidFill>
                  <a:latin typeface="Roboto"/>
                  <a:ea typeface="Roboto"/>
                  <a:cs typeface="Roboto"/>
                  <a:sym typeface="Roboto"/>
                </a:rPr>
                <a:t>Onboarding</a:t>
              </a:r>
              <a:endParaRPr>
                <a:solidFill>
                  <a:srgbClr val="FFFFFF"/>
                </a:solidFill>
                <a:latin typeface="Roboto"/>
                <a:ea typeface="Roboto"/>
                <a:cs typeface="Roboto"/>
                <a:sym typeface="Roboto"/>
              </a:endParaRPr>
            </a:p>
          </p:txBody>
        </p:sp>
      </p:grpSp>
      <p:grpSp>
        <p:nvGrpSpPr>
          <p:cNvPr id="260" name="Google Shape;260;p43"/>
          <p:cNvGrpSpPr/>
          <p:nvPr/>
        </p:nvGrpSpPr>
        <p:grpSpPr>
          <a:xfrm>
            <a:off x="4648111" y="1143043"/>
            <a:ext cx="2166000" cy="2166000"/>
            <a:chOff x="4648111" y="1143043"/>
            <a:chExt cx="2166000" cy="2166000"/>
          </a:xfrm>
        </p:grpSpPr>
        <p:sp>
          <p:nvSpPr>
            <p:cNvPr id="261" name="Google Shape;261;p43"/>
            <p:cNvSpPr/>
            <p:nvPr/>
          </p:nvSpPr>
          <p:spPr>
            <a:xfrm>
              <a:off x="4648111" y="1143043"/>
              <a:ext cx="2166000" cy="2166000"/>
            </a:xfrm>
            <a:prstGeom prst="ellipse">
              <a:avLst/>
            </a:prstGeom>
            <a:solidFill>
              <a:srgbClr val="249C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43"/>
            <p:cNvSpPr txBox="1"/>
            <p:nvPr/>
          </p:nvSpPr>
          <p:spPr>
            <a:xfrm>
              <a:off x="5431956" y="1669515"/>
              <a:ext cx="1328400" cy="661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rgbClr val="FFFFFF"/>
                  </a:solidFill>
                  <a:latin typeface="Roboto"/>
                  <a:ea typeface="Roboto"/>
                  <a:cs typeface="Roboto"/>
                  <a:sym typeface="Roboto"/>
                </a:rPr>
                <a:t>Continuous Training</a:t>
              </a:r>
              <a:endParaRPr>
                <a:solidFill>
                  <a:srgbClr val="FFFFFF"/>
                </a:solidFill>
                <a:latin typeface="Roboto"/>
                <a:ea typeface="Roboto"/>
                <a:cs typeface="Roboto"/>
                <a:sym typeface="Roboto"/>
              </a:endParaRPr>
            </a:p>
          </p:txBody>
        </p:sp>
      </p:grpSp>
      <p:grpSp>
        <p:nvGrpSpPr>
          <p:cNvPr id="263" name="Google Shape;263;p43"/>
          <p:cNvGrpSpPr/>
          <p:nvPr/>
        </p:nvGrpSpPr>
        <p:grpSpPr>
          <a:xfrm>
            <a:off x="4238812" y="2357689"/>
            <a:ext cx="2166000" cy="2166000"/>
            <a:chOff x="4238812" y="2357689"/>
            <a:chExt cx="2166000" cy="2166000"/>
          </a:xfrm>
        </p:grpSpPr>
        <p:sp>
          <p:nvSpPr>
            <p:cNvPr id="264" name="Google Shape;264;p43"/>
            <p:cNvSpPr/>
            <p:nvPr/>
          </p:nvSpPr>
          <p:spPr>
            <a:xfrm>
              <a:off x="4238812" y="2357689"/>
              <a:ext cx="2166000" cy="2166000"/>
            </a:xfrm>
            <a:prstGeom prst="ellipse">
              <a:avLst/>
            </a:prstGeom>
            <a:solidFill>
              <a:srgbClr val="155B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43"/>
            <p:cNvSpPr txBox="1"/>
            <p:nvPr/>
          </p:nvSpPr>
          <p:spPr>
            <a:xfrm>
              <a:off x="5047891" y="3185187"/>
              <a:ext cx="1328400" cy="661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rgbClr val="FFFFFF"/>
                  </a:solidFill>
                  <a:latin typeface="Roboto"/>
                  <a:ea typeface="Roboto"/>
                  <a:cs typeface="Roboto"/>
                  <a:sym typeface="Roboto"/>
                </a:rPr>
                <a:t>Self Service Contextual Support</a:t>
              </a:r>
              <a:endParaRPr>
                <a:solidFill>
                  <a:srgbClr val="FFFFFF"/>
                </a:solidFill>
                <a:latin typeface="Roboto"/>
                <a:ea typeface="Roboto"/>
                <a:cs typeface="Roboto"/>
                <a:sym typeface="Roboto"/>
              </a:endParaRPr>
            </a:p>
          </p:txBody>
        </p:sp>
      </p:grpSp>
      <p:grpSp>
        <p:nvGrpSpPr>
          <p:cNvPr id="266" name="Google Shape;266;p43"/>
          <p:cNvGrpSpPr/>
          <p:nvPr/>
        </p:nvGrpSpPr>
        <p:grpSpPr>
          <a:xfrm>
            <a:off x="2983201" y="2357790"/>
            <a:ext cx="2166000" cy="2166000"/>
            <a:chOff x="2983201" y="2357790"/>
            <a:chExt cx="2166000" cy="2166000"/>
          </a:xfrm>
        </p:grpSpPr>
        <p:sp>
          <p:nvSpPr>
            <p:cNvPr id="267" name="Google Shape;267;p43"/>
            <p:cNvSpPr/>
            <p:nvPr/>
          </p:nvSpPr>
          <p:spPr>
            <a:xfrm>
              <a:off x="2983201" y="2357790"/>
              <a:ext cx="2166000" cy="2166000"/>
            </a:xfrm>
            <a:prstGeom prst="ellipse">
              <a:avLst/>
            </a:prstGeom>
            <a:solidFill>
              <a:srgbClr val="1B78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43"/>
            <p:cNvSpPr txBox="1"/>
            <p:nvPr/>
          </p:nvSpPr>
          <p:spPr>
            <a:xfrm>
              <a:off x="3319706" y="3309062"/>
              <a:ext cx="1328400" cy="661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rgbClr val="FFFFFF"/>
                  </a:solidFill>
                  <a:latin typeface="Roboto"/>
                  <a:ea typeface="Roboto"/>
                  <a:cs typeface="Roboto"/>
                  <a:sym typeface="Roboto"/>
                </a:rPr>
                <a:t>Form Field tips</a:t>
              </a:r>
              <a:endParaRPr>
                <a:solidFill>
                  <a:srgbClr val="FFFFFF"/>
                </a:solidFill>
                <a:latin typeface="Roboto"/>
                <a:ea typeface="Roboto"/>
                <a:cs typeface="Roboto"/>
                <a:sym typeface="Roboto"/>
              </a:endParaRPr>
            </a:p>
          </p:txBody>
        </p:sp>
      </p:grpSp>
      <p:grpSp>
        <p:nvGrpSpPr>
          <p:cNvPr id="269" name="Google Shape;269;p43"/>
          <p:cNvGrpSpPr/>
          <p:nvPr/>
        </p:nvGrpSpPr>
        <p:grpSpPr>
          <a:xfrm>
            <a:off x="2591728" y="1143012"/>
            <a:ext cx="2166000" cy="2166000"/>
            <a:chOff x="2591728" y="1143012"/>
            <a:chExt cx="2166000" cy="2166000"/>
          </a:xfrm>
        </p:grpSpPr>
        <p:sp>
          <p:nvSpPr>
            <p:cNvPr id="270" name="Google Shape;270;p43"/>
            <p:cNvSpPr/>
            <p:nvPr/>
          </p:nvSpPr>
          <p:spPr>
            <a:xfrm>
              <a:off x="2591728" y="1143012"/>
              <a:ext cx="2166000" cy="2166000"/>
            </a:xfrm>
            <a:prstGeom prst="ellipse">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43"/>
            <p:cNvSpPr txBox="1"/>
            <p:nvPr/>
          </p:nvSpPr>
          <p:spPr>
            <a:xfrm>
              <a:off x="2842356" y="1843237"/>
              <a:ext cx="1328400" cy="661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rgbClr val="FFFFFF"/>
                  </a:solidFill>
                  <a:latin typeface="Roboto"/>
                  <a:ea typeface="Roboto"/>
                  <a:cs typeface="Roboto"/>
                  <a:sym typeface="Roboto"/>
                </a:rPr>
                <a:t>Change Management</a:t>
              </a:r>
              <a:endParaRPr>
                <a:solidFill>
                  <a:srgbClr val="FFFFFF"/>
                </a:solidFill>
                <a:latin typeface="Roboto"/>
                <a:ea typeface="Roboto"/>
                <a:cs typeface="Roboto"/>
                <a:sym typeface="Roboto"/>
              </a:endParaRPr>
            </a:p>
          </p:txBody>
        </p:sp>
      </p:grpSp>
      <p:sp>
        <p:nvSpPr>
          <p:cNvPr id="272" name="Google Shape;272;p43"/>
          <p:cNvSpPr/>
          <p:nvPr/>
        </p:nvSpPr>
        <p:spPr>
          <a:xfrm>
            <a:off x="4084942" y="1943171"/>
            <a:ext cx="1225800" cy="1225800"/>
          </a:xfrm>
          <a:prstGeom prst="ellipse">
            <a:avLst/>
          </a:prstGeom>
          <a:solidFill>
            <a:srgbClr val="00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1200"/>
              <a:t>Your Product</a:t>
            </a:r>
            <a:endParaRPr sz="12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6" name="Shape 276"/>
        <p:cNvGrpSpPr/>
        <p:nvPr/>
      </p:nvGrpSpPr>
      <p:grpSpPr>
        <a:xfrm>
          <a:off x="0" y="0"/>
          <a:ext cx="0" cy="0"/>
          <a:chOff x="0" y="0"/>
          <a:chExt cx="0" cy="0"/>
        </a:xfrm>
      </p:grpSpPr>
      <p:pic>
        <p:nvPicPr>
          <p:cNvPr id="277" name="Google Shape;277;p44"/>
          <p:cNvPicPr preferRelativeResize="0"/>
          <p:nvPr/>
        </p:nvPicPr>
        <p:blipFill>
          <a:blip r:embed="rId3">
            <a:alphaModFix/>
          </a:blip>
          <a:stretch>
            <a:fillRect/>
          </a:stretch>
        </p:blipFill>
        <p:spPr>
          <a:xfrm>
            <a:off x="1403525" y="107025"/>
            <a:ext cx="6503825" cy="4728824"/>
          </a:xfrm>
          <a:prstGeom prst="rect">
            <a:avLst/>
          </a:prstGeom>
          <a:noFill/>
          <a:ln>
            <a:noFill/>
          </a:ln>
        </p:spPr>
      </p:pic>
      <p:sp>
        <p:nvSpPr>
          <p:cNvPr id="278" name="Google Shape;278;p4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Analytics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 name="Shape 109"/>
        <p:cNvGrpSpPr/>
        <p:nvPr/>
      </p:nvGrpSpPr>
      <p:grpSpPr>
        <a:xfrm>
          <a:off x="0" y="0"/>
          <a:ext cx="0" cy="0"/>
          <a:chOff x="0" y="0"/>
          <a:chExt cx="0" cy="0"/>
        </a:xfrm>
      </p:grpSpPr>
      <p:sp>
        <p:nvSpPr>
          <p:cNvPr id="110" name="Google Shape;110;p2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US">
                <a:latin typeface="Montserrat"/>
                <a:ea typeface="Montserrat"/>
                <a:cs typeface="Montserrat"/>
                <a:sym typeface="Montserrat"/>
              </a:rPr>
              <a:t>Tell them what you’ll tell them</a:t>
            </a:r>
            <a:r>
              <a:rPr b="1" lang="en-US">
                <a:latin typeface="Montserrat"/>
                <a:ea typeface="Montserrat"/>
                <a:cs typeface="Montserrat"/>
                <a:sym typeface="Montserrat"/>
              </a:rPr>
              <a:t>...</a:t>
            </a:r>
            <a:endParaRPr b="1">
              <a:latin typeface="Montserrat"/>
              <a:ea typeface="Montserrat"/>
              <a:cs typeface="Montserrat"/>
              <a:sym typeface="Montserrat"/>
            </a:endParaRPr>
          </a:p>
        </p:txBody>
      </p:sp>
      <p:sp>
        <p:nvSpPr>
          <p:cNvPr id="111" name="Google Shape;111;p27"/>
          <p:cNvSpPr txBox="1"/>
          <p:nvPr>
            <p:ph idx="1" type="body"/>
          </p:nvPr>
        </p:nvSpPr>
        <p:spPr>
          <a:xfrm>
            <a:off x="1136250" y="1245250"/>
            <a:ext cx="6975900" cy="2795100"/>
          </a:xfrm>
          <a:prstGeom prst="rect">
            <a:avLst/>
          </a:prstGeom>
          <a:effectLst>
            <a:outerShdw blurRad="328613" rotWithShape="0" algn="bl" dir="2760000" dist="19050">
              <a:srgbClr val="000000">
                <a:alpha val="54000"/>
              </a:srgbClr>
            </a:outerShdw>
          </a:effectLst>
        </p:spPr>
        <p:txBody>
          <a:bodyPr anchorCtr="0" anchor="t" bIns="91425" lIns="91425" spcFirstLastPara="1" rIns="91425" wrap="square" tIns="91425">
            <a:noAutofit/>
          </a:bodyPr>
          <a:lstStyle/>
          <a:p>
            <a:pPr indent="-342900" lvl="0" marL="457200" rtl="0" algn="l">
              <a:spcBef>
                <a:spcPts val="0"/>
              </a:spcBef>
              <a:spcAft>
                <a:spcPts val="0"/>
              </a:spcAft>
              <a:buClr>
                <a:srgbClr val="000000"/>
              </a:buClr>
              <a:buSzPts val="1800"/>
              <a:buFont typeface="Montserrat"/>
              <a:buChar char="●"/>
            </a:pPr>
            <a:r>
              <a:rPr b="1" lang="en-US">
                <a:solidFill>
                  <a:srgbClr val="000000"/>
                </a:solidFill>
                <a:latin typeface="Montserrat"/>
                <a:ea typeface="Montserrat"/>
                <a:cs typeface="Montserrat"/>
                <a:sym typeface="Montserrat"/>
              </a:rPr>
              <a:t>Introduction</a:t>
            </a:r>
            <a:endParaRPr b="1">
              <a:solidFill>
                <a:srgbClr val="000000"/>
              </a:solidFill>
              <a:latin typeface="Montserrat"/>
              <a:ea typeface="Montserrat"/>
              <a:cs typeface="Montserrat"/>
              <a:sym typeface="Montserrat"/>
            </a:endParaRPr>
          </a:p>
          <a:p>
            <a:pPr indent="-342900" lvl="0" marL="457200" rtl="0" algn="l">
              <a:spcBef>
                <a:spcPts val="0"/>
              </a:spcBef>
              <a:spcAft>
                <a:spcPts val="0"/>
              </a:spcAft>
              <a:buClr>
                <a:srgbClr val="000000"/>
              </a:buClr>
              <a:buSzPts val="1800"/>
              <a:buFont typeface="Montserrat"/>
              <a:buChar char="●"/>
            </a:pPr>
            <a:r>
              <a:rPr b="1" lang="en-US">
                <a:solidFill>
                  <a:srgbClr val="000000"/>
                </a:solidFill>
                <a:latin typeface="Montserrat"/>
                <a:ea typeface="Montserrat"/>
                <a:cs typeface="Montserrat"/>
                <a:sym typeface="Montserrat"/>
              </a:rPr>
              <a:t>What’s the big problem to solve?</a:t>
            </a:r>
            <a:endParaRPr b="1">
              <a:solidFill>
                <a:srgbClr val="000000"/>
              </a:solidFill>
              <a:latin typeface="Montserrat"/>
              <a:ea typeface="Montserrat"/>
              <a:cs typeface="Montserrat"/>
              <a:sym typeface="Montserrat"/>
            </a:endParaRPr>
          </a:p>
          <a:p>
            <a:pPr indent="-342900" lvl="0" marL="457200" rtl="0" algn="l">
              <a:spcBef>
                <a:spcPts val="0"/>
              </a:spcBef>
              <a:spcAft>
                <a:spcPts val="0"/>
              </a:spcAft>
              <a:buClr>
                <a:srgbClr val="000000"/>
              </a:buClr>
              <a:buSzPts val="1800"/>
              <a:buFont typeface="Montserrat"/>
              <a:buChar char="●"/>
            </a:pPr>
            <a:r>
              <a:rPr b="1" lang="en-US">
                <a:solidFill>
                  <a:srgbClr val="000000"/>
                </a:solidFill>
                <a:latin typeface="Montserrat"/>
                <a:ea typeface="Montserrat"/>
                <a:cs typeface="Montserrat"/>
                <a:sym typeface="Montserrat"/>
              </a:rPr>
              <a:t>What’s </a:t>
            </a:r>
            <a:r>
              <a:rPr b="1" lang="en-US">
                <a:solidFill>
                  <a:srgbClr val="000000"/>
                </a:solidFill>
                <a:latin typeface="Montserrat"/>
                <a:ea typeface="Montserrat"/>
                <a:cs typeface="Montserrat"/>
                <a:sym typeface="Montserrat"/>
              </a:rPr>
              <a:t>disruptive</a:t>
            </a:r>
            <a:r>
              <a:rPr b="1" lang="en-US">
                <a:solidFill>
                  <a:srgbClr val="000000"/>
                </a:solidFill>
                <a:latin typeface="Montserrat"/>
                <a:ea typeface="Montserrat"/>
                <a:cs typeface="Montserrat"/>
                <a:sym typeface="Montserrat"/>
              </a:rPr>
              <a:t> about Digital adoption platforms?</a:t>
            </a:r>
            <a:endParaRPr b="1">
              <a:solidFill>
                <a:srgbClr val="000000"/>
              </a:solidFill>
              <a:latin typeface="Montserrat"/>
              <a:ea typeface="Montserrat"/>
              <a:cs typeface="Montserrat"/>
              <a:sym typeface="Montserrat"/>
            </a:endParaRPr>
          </a:p>
          <a:p>
            <a:pPr indent="-342900" lvl="0" marL="457200" rtl="0" algn="l">
              <a:spcBef>
                <a:spcPts val="0"/>
              </a:spcBef>
              <a:spcAft>
                <a:spcPts val="0"/>
              </a:spcAft>
              <a:buClr>
                <a:srgbClr val="000000"/>
              </a:buClr>
              <a:buSzPts val="1800"/>
              <a:buFont typeface="Montserrat"/>
              <a:buChar char="●"/>
            </a:pPr>
            <a:r>
              <a:rPr b="1" lang="en-US">
                <a:solidFill>
                  <a:srgbClr val="000000"/>
                </a:solidFill>
                <a:latin typeface="Montserrat"/>
                <a:ea typeface="Montserrat"/>
                <a:cs typeface="Montserrat"/>
                <a:sym typeface="Montserrat"/>
              </a:rPr>
              <a:t>What does the user experience look like?</a:t>
            </a:r>
            <a:endParaRPr b="1">
              <a:solidFill>
                <a:srgbClr val="000000"/>
              </a:solidFill>
              <a:latin typeface="Montserrat"/>
              <a:ea typeface="Montserrat"/>
              <a:cs typeface="Montserrat"/>
              <a:sym typeface="Montserrat"/>
            </a:endParaRPr>
          </a:p>
          <a:p>
            <a:pPr indent="-342900" lvl="0" marL="457200" rtl="0" algn="l">
              <a:spcBef>
                <a:spcPts val="0"/>
              </a:spcBef>
              <a:spcAft>
                <a:spcPts val="0"/>
              </a:spcAft>
              <a:buClr>
                <a:srgbClr val="000000"/>
              </a:buClr>
              <a:buSzPts val="1800"/>
              <a:buFont typeface="Montserrat"/>
              <a:buChar char="●"/>
            </a:pPr>
            <a:r>
              <a:rPr b="1" lang="en-US">
                <a:solidFill>
                  <a:srgbClr val="000000"/>
                </a:solidFill>
                <a:latin typeface="Montserrat"/>
                <a:ea typeface="Montserrat"/>
                <a:cs typeface="Montserrat"/>
                <a:sym typeface="Montserrat"/>
              </a:rPr>
              <a:t>How easy is it to create such content?</a:t>
            </a:r>
            <a:endParaRPr b="1">
              <a:solidFill>
                <a:srgbClr val="000000"/>
              </a:solidFill>
              <a:latin typeface="Montserrat"/>
              <a:ea typeface="Montserrat"/>
              <a:cs typeface="Montserrat"/>
              <a:sym typeface="Montserrat"/>
            </a:endParaRPr>
          </a:p>
          <a:p>
            <a:pPr indent="-342900" lvl="0" marL="457200" rtl="0" algn="l">
              <a:spcBef>
                <a:spcPts val="0"/>
              </a:spcBef>
              <a:spcAft>
                <a:spcPts val="0"/>
              </a:spcAft>
              <a:buClr>
                <a:srgbClr val="000000"/>
              </a:buClr>
              <a:buSzPts val="1800"/>
              <a:buFont typeface="Montserrat"/>
              <a:buChar char="●"/>
            </a:pPr>
            <a:r>
              <a:rPr b="1" lang="en-US">
                <a:solidFill>
                  <a:srgbClr val="000000"/>
                </a:solidFill>
                <a:latin typeface="Montserrat"/>
                <a:ea typeface="Montserrat"/>
                <a:cs typeface="Montserrat"/>
                <a:sym typeface="Montserrat"/>
              </a:rPr>
              <a:t>Summary </a:t>
            </a:r>
            <a:endParaRPr b="1">
              <a:solidFill>
                <a:srgbClr val="000000"/>
              </a:solidFill>
              <a:latin typeface="Montserrat"/>
              <a:ea typeface="Montserrat"/>
              <a:cs typeface="Montserrat"/>
              <a:sym typeface="Montserrat"/>
            </a:endParaRPr>
          </a:p>
          <a:p>
            <a:pPr indent="-342900" lvl="0" marL="457200" rtl="0" algn="l">
              <a:spcBef>
                <a:spcPts val="0"/>
              </a:spcBef>
              <a:spcAft>
                <a:spcPts val="0"/>
              </a:spcAft>
              <a:buClr>
                <a:srgbClr val="000000"/>
              </a:buClr>
              <a:buSzPts val="1800"/>
              <a:buFont typeface="Montserrat"/>
              <a:buChar char="●"/>
            </a:pPr>
            <a:r>
              <a:rPr b="1" lang="en-US">
                <a:solidFill>
                  <a:srgbClr val="000000"/>
                </a:solidFill>
                <a:latin typeface="Montserrat"/>
                <a:ea typeface="Montserrat"/>
                <a:cs typeface="Montserrat"/>
                <a:sym typeface="Montserrat"/>
              </a:rPr>
              <a:t>Q&amp;A</a:t>
            </a:r>
            <a:endParaRPr b="1">
              <a:solidFill>
                <a:srgbClr val="000000"/>
              </a:solidFill>
              <a:latin typeface="Montserrat"/>
              <a:ea typeface="Montserrat"/>
              <a:cs typeface="Montserrat"/>
              <a:sym typeface="Montserrat"/>
            </a:endParaRPr>
          </a:p>
          <a:p>
            <a:pPr indent="0" lvl="0" marL="457200" rtl="0" algn="l">
              <a:spcBef>
                <a:spcPts val="0"/>
              </a:spcBef>
              <a:spcAft>
                <a:spcPts val="0"/>
              </a:spcAft>
              <a:buNone/>
            </a:pPr>
            <a:r>
              <a:t/>
            </a:r>
            <a:endParaRPr>
              <a:latin typeface="Montserrat"/>
              <a:ea typeface="Montserrat"/>
              <a:cs typeface="Montserrat"/>
              <a:sym typeface="Montserrat"/>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2" name="Shape 282"/>
        <p:cNvGrpSpPr/>
        <p:nvPr/>
      </p:nvGrpSpPr>
      <p:grpSpPr>
        <a:xfrm>
          <a:off x="0" y="0"/>
          <a:ext cx="0" cy="0"/>
          <a:chOff x="0" y="0"/>
          <a:chExt cx="0" cy="0"/>
        </a:xfrm>
      </p:grpSpPr>
      <p:pic>
        <p:nvPicPr>
          <p:cNvPr id="283" name="Google Shape;283;p45"/>
          <p:cNvPicPr preferRelativeResize="0"/>
          <p:nvPr/>
        </p:nvPicPr>
        <p:blipFill rotWithShape="1">
          <a:blip r:embed="rId3">
            <a:alphaModFix/>
          </a:blip>
          <a:srcRect b="0" l="0" r="0" t="0"/>
          <a:stretch/>
        </p:blipFill>
        <p:spPr>
          <a:xfrm>
            <a:off x="8103800" y="4844972"/>
            <a:ext cx="860475" cy="180500"/>
          </a:xfrm>
          <a:prstGeom prst="rect">
            <a:avLst/>
          </a:prstGeom>
          <a:noFill/>
          <a:ln>
            <a:noFill/>
          </a:ln>
        </p:spPr>
      </p:pic>
      <p:pic>
        <p:nvPicPr>
          <p:cNvPr id="284" name="Google Shape;284;p45"/>
          <p:cNvPicPr preferRelativeResize="0"/>
          <p:nvPr/>
        </p:nvPicPr>
        <p:blipFill rotWithShape="1">
          <a:blip r:embed="rId4">
            <a:alphaModFix/>
          </a:blip>
          <a:srcRect b="0" l="0" r="0" t="0"/>
          <a:stretch/>
        </p:blipFill>
        <p:spPr>
          <a:xfrm>
            <a:off x="790113" y="2777997"/>
            <a:ext cx="751250" cy="751250"/>
          </a:xfrm>
          <a:prstGeom prst="rect">
            <a:avLst/>
          </a:prstGeom>
          <a:noFill/>
          <a:ln>
            <a:noFill/>
          </a:ln>
        </p:spPr>
      </p:pic>
      <p:pic>
        <p:nvPicPr>
          <p:cNvPr id="285" name="Google Shape;285;p45"/>
          <p:cNvPicPr preferRelativeResize="0"/>
          <p:nvPr/>
        </p:nvPicPr>
        <p:blipFill rotWithShape="1">
          <a:blip r:embed="rId5">
            <a:alphaModFix/>
          </a:blip>
          <a:srcRect b="0" l="0" r="0" t="0"/>
          <a:stretch/>
        </p:blipFill>
        <p:spPr>
          <a:xfrm>
            <a:off x="790113" y="1523068"/>
            <a:ext cx="751250" cy="751250"/>
          </a:xfrm>
          <a:prstGeom prst="rect">
            <a:avLst/>
          </a:prstGeom>
          <a:noFill/>
          <a:ln>
            <a:noFill/>
          </a:ln>
        </p:spPr>
      </p:pic>
      <p:sp>
        <p:nvSpPr>
          <p:cNvPr id="286" name="Google Shape;286;p45"/>
          <p:cNvSpPr txBox="1"/>
          <p:nvPr/>
        </p:nvSpPr>
        <p:spPr>
          <a:xfrm>
            <a:off x="2137079" y="1696253"/>
            <a:ext cx="1615455" cy="40488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596377"/>
                </a:solidFill>
                <a:latin typeface="Montserrat Medium"/>
                <a:ea typeface="Montserrat Medium"/>
                <a:cs typeface="Montserrat Medium"/>
                <a:sym typeface="Montserrat Medium"/>
              </a:rPr>
              <a:t>Time to Deploy</a:t>
            </a:r>
            <a:endParaRPr b="0" i="0" sz="1400" u="none" cap="none" strike="noStrike">
              <a:solidFill>
                <a:srgbClr val="596377"/>
              </a:solidFill>
              <a:latin typeface="Montserrat Medium"/>
              <a:ea typeface="Montserrat Medium"/>
              <a:cs typeface="Montserrat Medium"/>
              <a:sym typeface="Montserrat Medium"/>
            </a:endParaRPr>
          </a:p>
        </p:txBody>
      </p:sp>
      <p:sp>
        <p:nvSpPr>
          <p:cNvPr id="287" name="Google Shape;287;p45"/>
          <p:cNvSpPr txBox="1"/>
          <p:nvPr/>
        </p:nvSpPr>
        <p:spPr>
          <a:xfrm>
            <a:off x="4275450" y="1495199"/>
            <a:ext cx="3347700" cy="807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596377"/>
                </a:solidFill>
                <a:latin typeface="Montserrat Light"/>
                <a:ea typeface="Montserrat Light"/>
                <a:cs typeface="Montserrat Light"/>
                <a:sym typeface="Montserrat Light"/>
              </a:rPr>
              <a:t>Just about two days to deploy and start using </a:t>
            </a:r>
            <a:r>
              <a:rPr lang="en-US">
                <a:solidFill>
                  <a:srgbClr val="596377"/>
                </a:solidFill>
                <a:latin typeface="Montserrat Light"/>
                <a:ea typeface="Montserrat Light"/>
                <a:cs typeface="Montserrat Light"/>
                <a:sym typeface="Montserrat Light"/>
              </a:rPr>
              <a:t>Digital Guidance with Whatfix</a:t>
            </a:r>
            <a:r>
              <a:rPr b="0" i="0" lang="en-US" sz="1400" u="none" cap="none" strike="noStrike">
                <a:solidFill>
                  <a:srgbClr val="596377"/>
                </a:solidFill>
                <a:latin typeface="Montserrat Light"/>
                <a:ea typeface="Montserrat Light"/>
                <a:cs typeface="Montserrat Light"/>
                <a:sym typeface="Montserrat Light"/>
              </a:rPr>
              <a:t>!</a:t>
            </a:r>
            <a:endParaRPr b="0" i="0" sz="1400" u="none" cap="none" strike="noStrike">
              <a:solidFill>
                <a:srgbClr val="596377"/>
              </a:solidFill>
              <a:latin typeface="Montserrat Light"/>
              <a:ea typeface="Montserrat Light"/>
              <a:cs typeface="Montserrat Light"/>
              <a:sym typeface="Montserrat Light"/>
            </a:endParaRPr>
          </a:p>
        </p:txBody>
      </p:sp>
      <p:sp>
        <p:nvSpPr>
          <p:cNvPr id="288" name="Google Shape;288;p45"/>
          <p:cNvSpPr txBox="1"/>
          <p:nvPr/>
        </p:nvSpPr>
        <p:spPr>
          <a:xfrm>
            <a:off x="2137063" y="2923095"/>
            <a:ext cx="1615500" cy="444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596377"/>
                </a:solidFill>
                <a:latin typeface="Montserrat Medium"/>
                <a:ea typeface="Montserrat Medium"/>
                <a:cs typeface="Montserrat Medium"/>
                <a:sym typeface="Montserrat Medium"/>
              </a:rPr>
              <a:t>Time to </a:t>
            </a:r>
            <a:r>
              <a:rPr lang="en-US">
                <a:solidFill>
                  <a:srgbClr val="596377"/>
                </a:solidFill>
                <a:latin typeface="Montserrat Medium"/>
                <a:ea typeface="Montserrat Medium"/>
                <a:cs typeface="Montserrat Medium"/>
                <a:sym typeface="Montserrat Medium"/>
              </a:rPr>
              <a:t>Deliver</a:t>
            </a:r>
            <a:endParaRPr b="0" i="0" sz="1400" u="none" cap="none" strike="noStrike">
              <a:solidFill>
                <a:srgbClr val="596377"/>
              </a:solidFill>
              <a:latin typeface="Montserrat Medium"/>
              <a:ea typeface="Montserrat Medium"/>
              <a:cs typeface="Montserrat Medium"/>
              <a:sym typeface="Montserrat Medium"/>
            </a:endParaRPr>
          </a:p>
        </p:txBody>
      </p:sp>
      <p:sp>
        <p:nvSpPr>
          <p:cNvPr id="289" name="Google Shape;289;p45"/>
          <p:cNvSpPr txBox="1"/>
          <p:nvPr/>
        </p:nvSpPr>
        <p:spPr>
          <a:xfrm>
            <a:off x="4275445" y="2713720"/>
            <a:ext cx="3347700" cy="907496"/>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596377"/>
                </a:solidFill>
                <a:latin typeface="Montserrat Light"/>
                <a:ea typeface="Montserrat Light"/>
                <a:cs typeface="Montserrat Light"/>
                <a:sym typeface="Montserrat Light"/>
              </a:rPr>
              <a:t>Just ten minutes to get the first </a:t>
            </a:r>
            <a:r>
              <a:rPr lang="en-US">
                <a:solidFill>
                  <a:srgbClr val="596377"/>
                </a:solidFill>
                <a:latin typeface="Montserrat Light"/>
                <a:ea typeface="Montserrat Light"/>
                <a:cs typeface="Montserrat Light"/>
                <a:sym typeface="Montserrat Light"/>
              </a:rPr>
              <a:t>Digital Guidance content</a:t>
            </a:r>
            <a:r>
              <a:rPr b="0" i="0" lang="en-US" sz="1400" u="none" cap="none" strike="noStrike">
                <a:solidFill>
                  <a:srgbClr val="596377"/>
                </a:solidFill>
                <a:latin typeface="Montserrat Light"/>
                <a:ea typeface="Montserrat Light"/>
                <a:cs typeface="Montserrat Light"/>
                <a:sym typeface="Montserrat Light"/>
              </a:rPr>
              <a:t> live and available to end users!</a:t>
            </a:r>
            <a:endParaRPr b="0" i="0" sz="1400" u="none" cap="none" strike="noStrike">
              <a:solidFill>
                <a:srgbClr val="596377"/>
              </a:solidFill>
              <a:latin typeface="Montserrat Light"/>
              <a:ea typeface="Montserrat Light"/>
              <a:cs typeface="Montserrat Light"/>
              <a:sym typeface="Montserrat Light"/>
            </a:endParaRPr>
          </a:p>
        </p:txBody>
      </p:sp>
      <p:cxnSp>
        <p:nvCxnSpPr>
          <p:cNvPr id="290" name="Google Shape;290;p45"/>
          <p:cNvCxnSpPr/>
          <p:nvPr/>
        </p:nvCxnSpPr>
        <p:spPr>
          <a:xfrm>
            <a:off x="1923020" y="1514994"/>
            <a:ext cx="0" cy="767400"/>
          </a:xfrm>
          <a:prstGeom prst="straightConnector1">
            <a:avLst/>
          </a:prstGeom>
          <a:noFill/>
          <a:ln cap="flat" cmpd="sng" w="9525">
            <a:solidFill>
              <a:srgbClr val="D3D7E2"/>
            </a:solidFill>
            <a:prstDash val="solid"/>
            <a:round/>
            <a:headEnd len="sm" w="sm" type="none"/>
            <a:tailEnd len="sm" w="sm" type="none"/>
          </a:ln>
        </p:spPr>
      </p:cxnSp>
      <p:cxnSp>
        <p:nvCxnSpPr>
          <p:cNvPr id="291" name="Google Shape;291;p45"/>
          <p:cNvCxnSpPr/>
          <p:nvPr/>
        </p:nvCxnSpPr>
        <p:spPr>
          <a:xfrm>
            <a:off x="1923020" y="2761847"/>
            <a:ext cx="0" cy="767400"/>
          </a:xfrm>
          <a:prstGeom prst="straightConnector1">
            <a:avLst/>
          </a:prstGeom>
          <a:noFill/>
          <a:ln cap="flat" cmpd="sng" w="9525">
            <a:solidFill>
              <a:srgbClr val="D3D7E2"/>
            </a:solidFill>
            <a:prstDash val="solid"/>
            <a:round/>
            <a:headEnd len="sm" w="sm" type="none"/>
            <a:tailEnd len="sm" w="sm" type="none"/>
          </a:ln>
        </p:spPr>
      </p:cxnSp>
      <p:cxnSp>
        <p:nvCxnSpPr>
          <p:cNvPr id="292" name="Google Shape;292;p45"/>
          <p:cNvCxnSpPr/>
          <p:nvPr/>
        </p:nvCxnSpPr>
        <p:spPr>
          <a:xfrm>
            <a:off x="3966593" y="1514994"/>
            <a:ext cx="0" cy="767400"/>
          </a:xfrm>
          <a:prstGeom prst="straightConnector1">
            <a:avLst/>
          </a:prstGeom>
          <a:noFill/>
          <a:ln cap="flat" cmpd="sng" w="9525">
            <a:solidFill>
              <a:srgbClr val="D3D7E2"/>
            </a:solidFill>
            <a:prstDash val="solid"/>
            <a:round/>
            <a:headEnd len="sm" w="sm" type="none"/>
            <a:tailEnd len="sm" w="sm" type="none"/>
          </a:ln>
        </p:spPr>
      </p:cxnSp>
      <p:cxnSp>
        <p:nvCxnSpPr>
          <p:cNvPr id="293" name="Google Shape;293;p45"/>
          <p:cNvCxnSpPr/>
          <p:nvPr/>
        </p:nvCxnSpPr>
        <p:spPr>
          <a:xfrm>
            <a:off x="3966593" y="2761847"/>
            <a:ext cx="0" cy="767400"/>
          </a:xfrm>
          <a:prstGeom prst="straightConnector1">
            <a:avLst/>
          </a:prstGeom>
          <a:noFill/>
          <a:ln cap="flat" cmpd="sng" w="9525">
            <a:solidFill>
              <a:srgbClr val="D3D7E2"/>
            </a:solidFill>
            <a:prstDash val="solid"/>
            <a:round/>
            <a:headEnd len="sm" w="sm" type="none"/>
            <a:tailEnd len="sm" w="sm" type="none"/>
          </a:ln>
        </p:spPr>
      </p:cxnSp>
      <p:cxnSp>
        <p:nvCxnSpPr>
          <p:cNvPr id="294" name="Google Shape;294;p45"/>
          <p:cNvCxnSpPr/>
          <p:nvPr/>
        </p:nvCxnSpPr>
        <p:spPr>
          <a:xfrm>
            <a:off x="790113" y="783120"/>
            <a:ext cx="825623" cy="0"/>
          </a:xfrm>
          <a:prstGeom prst="straightConnector1">
            <a:avLst/>
          </a:prstGeom>
          <a:noFill/>
          <a:ln cap="flat" cmpd="sng" w="25400">
            <a:solidFill>
              <a:srgbClr val="00BCD4"/>
            </a:solidFill>
            <a:prstDash val="solid"/>
            <a:round/>
            <a:headEnd len="sm" w="sm" type="none"/>
            <a:tailEnd len="sm" w="sm" type="none"/>
          </a:ln>
        </p:spPr>
      </p:cxnSp>
      <p:sp>
        <p:nvSpPr>
          <p:cNvPr id="295" name="Google Shape;295;p45"/>
          <p:cNvSpPr txBox="1"/>
          <p:nvPr/>
        </p:nvSpPr>
        <p:spPr>
          <a:xfrm>
            <a:off x="694432" y="231420"/>
            <a:ext cx="7632822" cy="551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Montserrat Light"/>
                <a:ea typeface="Montserrat Light"/>
                <a:cs typeface="Montserrat Light"/>
                <a:sym typeface="Montserrat Light"/>
              </a:rPr>
              <a:t>Time to Go-live with </a:t>
            </a:r>
            <a:r>
              <a:rPr lang="en-US" sz="2400">
                <a:solidFill>
                  <a:schemeClr val="dk1"/>
                </a:solidFill>
                <a:latin typeface="Montserrat Light"/>
                <a:ea typeface="Montserrat Light"/>
                <a:cs typeface="Montserrat Light"/>
                <a:sym typeface="Montserrat Light"/>
              </a:rPr>
              <a:t>Whatfix</a:t>
            </a:r>
            <a:endParaRPr b="0" baseline="30000" i="0" sz="2000" u="none" cap="none" strike="noStrike">
              <a:solidFill>
                <a:schemeClr val="dk1"/>
              </a:solidFill>
              <a:latin typeface="Montserrat Light"/>
              <a:ea typeface="Montserrat Light"/>
              <a:cs typeface="Montserrat Light"/>
              <a:sym typeface="Montserrat Light"/>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9" name="Shape 299"/>
        <p:cNvGrpSpPr/>
        <p:nvPr/>
      </p:nvGrpSpPr>
      <p:grpSpPr>
        <a:xfrm>
          <a:off x="0" y="0"/>
          <a:ext cx="0" cy="0"/>
          <a:chOff x="0" y="0"/>
          <a:chExt cx="0" cy="0"/>
        </a:xfrm>
      </p:grpSpPr>
      <p:sp>
        <p:nvSpPr>
          <p:cNvPr id="300" name="Google Shape;300;p46"/>
          <p:cNvSpPr txBox="1"/>
          <p:nvPr/>
        </p:nvSpPr>
        <p:spPr>
          <a:xfrm>
            <a:off x="6745275" y="4307025"/>
            <a:ext cx="1272600" cy="284700"/>
          </a:xfrm>
          <a:prstGeom prst="rect">
            <a:avLst/>
          </a:pr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01" name="Google Shape;301;p46"/>
          <p:cNvPicPr preferRelativeResize="0"/>
          <p:nvPr/>
        </p:nvPicPr>
        <p:blipFill rotWithShape="1">
          <a:blip r:embed="rId3">
            <a:alphaModFix/>
          </a:blip>
          <a:srcRect b="0" l="0" r="0" t="0"/>
          <a:stretch/>
        </p:blipFill>
        <p:spPr>
          <a:xfrm>
            <a:off x="8103800" y="4844972"/>
            <a:ext cx="860475" cy="180500"/>
          </a:xfrm>
          <a:prstGeom prst="rect">
            <a:avLst/>
          </a:prstGeom>
          <a:noFill/>
          <a:ln>
            <a:noFill/>
          </a:ln>
        </p:spPr>
      </p:pic>
      <p:pic>
        <p:nvPicPr>
          <p:cNvPr id="302" name="Google Shape;302;p46"/>
          <p:cNvPicPr preferRelativeResize="0"/>
          <p:nvPr/>
        </p:nvPicPr>
        <p:blipFill rotWithShape="1">
          <a:blip r:embed="rId4">
            <a:alphaModFix/>
          </a:blip>
          <a:srcRect b="0" l="0" r="0" t="0"/>
          <a:stretch/>
        </p:blipFill>
        <p:spPr>
          <a:xfrm>
            <a:off x="1198809" y="1105676"/>
            <a:ext cx="6624067" cy="3201349"/>
          </a:xfrm>
          <a:prstGeom prst="rect">
            <a:avLst/>
          </a:prstGeom>
          <a:noFill/>
          <a:ln>
            <a:noFill/>
          </a:ln>
        </p:spPr>
      </p:pic>
      <p:sp>
        <p:nvSpPr>
          <p:cNvPr id="303" name="Google Shape;303;p46"/>
          <p:cNvSpPr txBox="1"/>
          <p:nvPr/>
        </p:nvSpPr>
        <p:spPr>
          <a:xfrm>
            <a:off x="694432" y="231420"/>
            <a:ext cx="7632900" cy="551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Montserrat Light"/>
                <a:ea typeface="Montserrat Light"/>
                <a:cs typeface="Montserrat Light"/>
                <a:sym typeface="Montserrat Light"/>
              </a:rPr>
              <a:t>Impact of Implementing </a:t>
            </a:r>
            <a:r>
              <a:rPr lang="en-US" sz="2400">
                <a:solidFill>
                  <a:schemeClr val="dk1"/>
                </a:solidFill>
                <a:latin typeface="Montserrat Light"/>
                <a:ea typeface="Montserrat Light"/>
                <a:cs typeface="Montserrat Light"/>
                <a:sym typeface="Montserrat Light"/>
              </a:rPr>
              <a:t>Whatfix</a:t>
            </a:r>
            <a:endParaRPr b="0" baseline="30000" i="0" sz="2000" u="none" cap="none" strike="noStrike">
              <a:solidFill>
                <a:schemeClr val="dk1"/>
              </a:solidFill>
              <a:latin typeface="Montserrat Light"/>
              <a:ea typeface="Montserrat Light"/>
              <a:cs typeface="Montserrat Light"/>
              <a:sym typeface="Montserrat Light"/>
            </a:endParaRPr>
          </a:p>
        </p:txBody>
      </p:sp>
      <p:cxnSp>
        <p:nvCxnSpPr>
          <p:cNvPr id="304" name="Google Shape;304;p46"/>
          <p:cNvCxnSpPr/>
          <p:nvPr/>
        </p:nvCxnSpPr>
        <p:spPr>
          <a:xfrm>
            <a:off x="790113" y="783120"/>
            <a:ext cx="825600" cy="0"/>
          </a:xfrm>
          <a:prstGeom prst="straightConnector1">
            <a:avLst/>
          </a:prstGeom>
          <a:noFill/>
          <a:ln cap="flat" cmpd="sng" w="25400">
            <a:solidFill>
              <a:srgbClr val="00BCD4"/>
            </a:solidFill>
            <a:prstDash val="solid"/>
            <a:round/>
            <a:headEnd len="sm" w="sm" type="none"/>
            <a:tailEnd len="sm" w="sm" type="none"/>
          </a:ln>
        </p:spPr>
      </p:cxnSp>
      <p:sp>
        <p:nvSpPr>
          <p:cNvPr id="305" name="Google Shape;305;p46"/>
          <p:cNvSpPr txBox="1"/>
          <p:nvPr/>
        </p:nvSpPr>
        <p:spPr>
          <a:xfrm>
            <a:off x="694432" y="4719778"/>
            <a:ext cx="3476400" cy="215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800" u="none" cap="none" strike="noStrike">
                <a:solidFill>
                  <a:srgbClr val="000000"/>
                </a:solidFill>
                <a:latin typeface="Montserrat Light"/>
                <a:ea typeface="Montserrat Light"/>
                <a:cs typeface="Montserrat Light"/>
                <a:sym typeface="Montserrat Light"/>
              </a:rPr>
              <a:t>*Based on Customer Data and Feedback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9" name="Shape 309"/>
        <p:cNvGrpSpPr/>
        <p:nvPr/>
      </p:nvGrpSpPr>
      <p:grpSpPr>
        <a:xfrm>
          <a:off x="0" y="0"/>
          <a:ext cx="0" cy="0"/>
          <a:chOff x="0" y="0"/>
          <a:chExt cx="0" cy="0"/>
        </a:xfrm>
      </p:grpSpPr>
      <p:sp>
        <p:nvSpPr>
          <p:cNvPr id="310" name="Google Shape;310;p47"/>
          <p:cNvSpPr/>
          <p:nvPr/>
        </p:nvSpPr>
        <p:spPr>
          <a:xfrm>
            <a:off x="1026700" y="891823"/>
            <a:ext cx="7095600" cy="696300"/>
          </a:xfrm>
          <a:prstGeom prst="roundRect">
            <a:avLst>
              <a:gd fmla="val 7934" name="adj"/>
            </a:avLst>
          </a:prstGeom>
          <a:solidFill>
            <a:srgbClr val="F2F2F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11" name="Google Shape;311;p47"/>
          <p:cNvPicPr preferRelativeResize="0"/>
          <p:nvPr/>
        </p:nvPicPr>
        <p:blipFill rotWithShape="1">
          <a:blip r:embed="rId3">
            <a:alphaModFix/>
          </a:blip>
          <a:srcRect b="0" l="0" r="0" t="0"/>
          <a:stretch/>
        </p:blipFill>
        <p:spPr>
          <a:xfrm>
            <a:off x="6065211" y="1032817"/>
            <a:ext cx="198669" cy="230039"/>
          </a:xfrm>
          <a:prstGeom prst="rect">
            <a:avLst/>
          </a:prstGeom>
          <a:noFill/>
          <a:ln>
            <a:noFill/>
          </a:ln>
        </p:spPr>
      </p:pic>
      <p:pic>
        <p:nvPicPr>
          <p:cNvPr id="312" name="Google Shape;312;p47"/>
          <p:cNvPicPr preferRelativeResize="0"/>
          <p:nvPr/>
        </p:nvPicPr>
        <p:blipFill rotWithShape="1">
          <a:blip r:embed="rId4">
            <a:alphaModFix/>
          </a:blip>
          <a:srcRect b="0" l="0" r="0" t="0"/>
          <a:stretch/>
        </p:blipFill>
        <p:spPr>
          <a:xfrm>
            <a:off x="6897915" y="1053340"/>
            <a:ext cx="214353" cy="216969"/>
          </a:xfrm>
          <a:prstGeom prst="rect">
            <a:avLst/>
          </a:prstGeom>
          <a:noFill/>
          <a:ln>
            <a:noFill/>
          </a:ln>
        </p:spPr>
      </p:pic>
      <p:pic>
        <p:nvPicPr>
          <p:cNvPr id="313" name="Google Shape;313;p47"/>
          <p:cNvPicPr preferRelativeResize="0"/>
          <p:nvPr/>
        </p:nvPicPr>
        <p:blipFill rotWithShape="1">
          <a:blip r:embed="rId5">
            <a:alphaModFix/>
          </a:blip>
          <a:srcRect b="0" l="0" r="0" t="0"/>
          <a:stretch/>
        </p:blipFill>
        <p:spPr>
          <a:xfrm>
            <a:off x="1904842" y="1041587"/>
            <a:ext cx="203897" cy="206512"/>
          </a:xfrm>
          <a:prstGeom prst="rect">
            <a:avLst/>
          </a:prstGeom>
          <a:noFill/>
          <a:ln>
            <a:noFill/>
          </a:ln>
        </p:spPr>
      </p:pic>
      <p:pic>
        <p:nvPicPr>
          <p:cNvPr id="314" name="Google Shape;314;p47"/>
          <p:cNvPicPr preferRelativeResize="0"/>
          <p:nvPr/>
        </p:nvPicPr>
        <p:blipFill rotWithShape="1">
          <a:blip r:embed="rId6">
            <a:alphaModFix/>
          </a:blip>
          <a:srcRect b="0" l="0" r="0" t="0"/>
          <a:stretch/>
        </p:blipFill>
        <p:spPr>
          <a:xfrm>
            <a:off x="2655516" y="1048122"/>
            <a:ext cx="274477" cy="193442"/>
          </a:xfrm>
          <a:prstGeom prst="rect">
            <a:avLst/>
          </a:prstGeom>
          <a:noFill/>
          <a:ln>
            <a:noFill/>
          </a:ln>
        </p:spPr>
      </p:pic>
      <p:pic>
        <p:nvPicPr>
          <p:cNvPr id="315" name="Google Shape;315;p47"/>
          <p:cNvPicPr preferRelativeResize="0"/>
          <p:nvPr/>
        </p:nvPicPr>
        <p:blipFill rotWithShape="1">
          <a:blip r:embed="rId7">
            <a:alphaModFix/>
          </a:blip>
          <a:srcRect b="0" l="0" r="0" t="0"/>
          <a:stretch/>
        </p:blipFill>
        <p:spPr>
          <a:xfrm>
            <a:off x="4355298" y="1048108"/>
            <a:ext cx="227424" cy="227425"/>
          </a:xfrm>
          <a:prstGeom prst="rect">
            <a:avLst/>
          </a:prstGeom>
          <a:noFill/>
          <a:ln>
            <a:noFill/>
          </a:ln>
        </p:spPr>
      </p:pic>
      <p:pic>
        <p:nvPicPr>
          <p:cNvPr id="316" name="Google Shape;316;p47"/>
          <p:cNvPicPr preferRelativeResize="0"/>
          <p:nvPr/>
        </p:nvPicPr>
        <p:blipFill rotWithShape="1">
          <a:blip r:embed="rId8">
            <a:alphaModFix/>
          </a:blip>
          <a:srcRect b="0" l="0" r="0" t="0"/>
          <a:stretch/>
        </p:blipFill>
        <p:spPr>
          <a:xfrm>
            <a:off x="5216785" y="1054655"/>
            <a:ext cx="214353" cy="214355"/>
          </a:xfrm>
          <a:prstGeom prst="rect">
            <a:avLst/>
          </a:prstGeom>
          <a:noFill/>
          <a:ln>
            <a:noFill/>
          </a:ln>
        </p:spPr>
      </p:pic>
      <p:pic>
        <p:nvPicPr>
          <p:cNvPr id="317" name="Google Shape;317;p47"/>
          <p:cNvPicPr preferRelativeResize="0"/>
          <p:nvPr/>
        </p:nvPicPr>
        <p:blipFill rotWithShape="1">
          <a:blip r:embed="rId9">
            <a:alphaModFix/>
          </a:blip>
          <a:srcRect b="0" l="0" r="0" t="0"/>
          <a:stretch/>
        </p:blipFill>
        <p:spPr>
          <a:xfrm>
            <a:off x="3529740" y="1045903"/>
            <a:ext cx="232652" cy="203898"/>
          </a:xfrm>
          <a:prstGeom prst="rect">
            <a:avLst/>
          </a:prstGeom>
          <a:noFill/>
          <a:ln>
            <a:noFill/>
          </a:ln>
        </p:spPr>
      </p:pic>
      <p:sp>
        <p:nvSpPr>
          <p:cNvPr id="318" name="Google Shape;318;p47"/>
          <p:cNvSpPr txBox="1"/>
          <p:nvPr/>
        </p:nvSpPr>
        <p:spPr>
          <a:xfrm>
            <a:off x="1415525" y="4588698"/>
            <a:ext cx="6321300" cy="4179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rgbClr val="596377"/>
                </a:solidFill>
                <a:latin typeface="Open Sans SemiBold"/>
                <a:ea typeface="Open Sans SemiBold"/>
                <a:cs typeface="Open Sans SemiBold"/>
                <a:sym typeface="Open Sans SemiBold"/>
              </a:rPr>
              <a:t>Global presence in 25+ countries and expanding... </a:t>
            </a:r>
            <a:endParaRPr b="0" i="0" sz="1200" u="none" cap="none" strike="noStrike">
              <a:solidFill>
                <a:srgbClr val="596377"/>
              </a:solidFill>
              <a:latin typeface="Open Sans SemiBold"/>
              <a:ea typeface="Open Sans SemiBold"/>
              <a:cs typeface="Open Sans SemiBold"/>
              <a:sym typeface="Open Sans SemiBold"/>
            </a:endParaRPr>
          </a:p>
        </p:txBody>
      </p:sp>
      <p:sp>
        <p:nvSpPr>
          <p:cNvPr id="319" name="Google Shape;319;p47"/>
          <p:cNvSpPr txBox="1"/>
          <p:nvPr/>
        </p:nvSpPr>
        <p:spPr>
          <a:xfrm>
            <a:off x="2615686" y="1290168"/>
            <a:ext cx="474900" cy="193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pPr>
            <a:r>
              <a:rPr b="1" i="0" lang="en-US" sz="800" u="none" cap="none" strike="noStrike">
                <a:solidFill>
                  <a:srgbClr val="596377"/>
                </a:solidFill>
                <a:latin typeface="Roboto Slab"/>
                <a:ea typeface="Roboto Slab"/>
                <a:cs typeface="Roboto Slab"/>
                <a:sym typeface="Roboto Slab"/>
              </a:rPr>
              <a:t>Retail</a:t>
            </a:r>
            <a:endParaRPr b="0" i="0" sz="800" u="none" cap="none" strike="noStrike">
              <a:solidFill>
                <a:srgbClr val="596377"/>
              </a:solidFill>
              <a:latin typeface="Arial"/>
              <a:ea typeface="Arial"/>
              <a:cs typeface="Arial"/>
              <a:sym typeface="Arial"/>
            </a:endParaRPr>
          </a:p>
        </p:txBody>
      </p:sp>
      <p:sp>
        <p:nvSpPr>
          <p:cNvPr id="320" name="Google Shape;320;p47"/>
          <p:cNvSpPr txBox="1"/>
          <p:nvPr/>
        </p:nvSpPr>
        <p:spPr>
          <a:xfrm>
            <a:off x="3357433" y="1290174"/>
            <a:ext cx="665100" cy="193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pPr>
            <a:r>
              <a:rPr b="1" i="0" lang="en-US" sz="800" u="none" cap="none" strike="noStrike">
                <a:solidFill>
                  <a:srgbClr val="596377"/>
                </a:solidFill>
                <a:latin typeface="Roboto Slab"/>
                <a:ea typeface="Roboto Slab"/>
                <a:cs typeface="Roboto Slab"/>
                <a:sym typeface="Roboto Slab"/>
              </a:rPr>
              <a:t>Services</a:t>
            </a:r>
            <a:endParaRPr b="0" i="0" sz="800" u="none" cap="none" strike="noStrike">
              <a:solidFill>
                <a:srgbClr val="596377"/>
              </a:solidFill>
              <a:latin typeface="Arial"/>
              <a:ea typeface="Arial"/>
              <a:cs typeface="Arial"/>
              <a:sym typeface="Arial"/>
            </a:endParaRPr>
          </a:p>
        </p:txBody>
      </p:sp>
      <p:sp>
        <p:nvSpPr>
          <p:cNvPr id="321" name="Google Shape;321;p47"/>
          <p:cNvSpPr txBox="1"/>
          <p:nvPr/>
        </p:nvSpPr>
        <p:spPr>
          <a:xfrm>
            <a:off x="4193217" y="1290174"/>
            <a:ext cx="665100" cy="193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pPr>
            <a:r>
              <a:rPr b="1" i="0" lang="en-US" sz="800" u="none" cap="none" strike="noStrike">
                <a:solidFill>
                  <a:srgbClr val="596377"/>
                </a:solidFill>
                <a:latin typeface="Roboto Slab"/>
                <a:ea typeface="Roboto Slab"/>
                <a:cs typeface="Roboto Slab"/>
                <a:sym typeface="Roboto Slab"/>
              </a:rPr>
              <a:t>Hi-Tech</a:t>
            </a:r>
            <a:endParaRPr b="0" i="0" sz="800" u="none" cap="none" strike="noStrike">
              <a:solidFill>
                <a:srgbClr val="596377"/>
              </a:solidFill>
              <a:latin typeface="Arial"/>
              <a:ea typeface="Arial"/>
              <a:cs typeface="Arial"/>
              <a:sym typeface="Arial"/>
            </a:endParaRPr>
          </a:p>
        </p:txBody>
      </p:sp>
      <p:sp>
        <p:nvSpPr>
          <p:cNvPr id="322" name="Google Shape;322;p47"/>
          <p:cNvSpPr txBox="1"/>
          <p:nvPr/>
        </p:nvSpPr>
        <p:spPr>
          <a:xfrm>
            <a:off x="5008452" y="1290168"/>
            <a:ext cx="752700" cy="193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pPr>
            <a:r>
              <a:rPr b="1" i="0" lang="en-US" sz="800" u="none" cap="none" strike="noStrike">
                <a:solidFill>
                  <a:srgbClr val="596377"/>
                </a:solidFill>
                <a:latin typeface="Roboto Slab"/>
                <a:ea typeface="Roboto Slab"/>
                <a:cs typeface="Roboto Slab"/>
                <a:sym typeface="Roboto Slab"/>
              </a:rPr>
              <a:t>Education</a:t>
            </a:r>
            <a:endParaRPr b="0" i="0" sz="800" u="none" cap="none" strike="noStrike">
              <a:solidFill>
                <a:srgbClr val="596377"/>
              </a:solidFill>
              <a:latin typeface="Arial"/>
              <a:ea typeface="Arial"/>
              <a:cs typeface="Arial"/>
              <a:sym typeface="Arial"/>
            </a:endParaRPr>
          </a:p>
        </p:txBody>
      </p:sp>
      <p:sp>
        <p:nvSpPr>
          <p:cNvPr id="323" name="Google Shape;323;p47"/>
          <p:cNvSpPr txBox="1"/>
          <p:nvPr/>
        </p:nvSpPr>
        <p:spPr>
          <a:xfrm>
            <a:off x="5893693" y="1290149"/>
            <a:ext cx="665100" cy="193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pPr>
            <a:r>
              <a:rPr b="1" i="0" lang="en-US" sz="800" u="none" cap="none" strike="noStrike">
                <a:solidFill>
                  <a:srgbClr val="596377"/>
                </a:solidFill>
                <a:latin typeface="Roboto Slab"/>
                <a:ea typeface="Roboto Slab"/>
                <a:cs typeface="Roboto Slab"/>
                <a:sym typeface="Roboto Slab"/>
              </a:rPr>
              <a:t>Finance</a:t>
            </a:r>
            <a:endParaRPr b="0" i="0" sz="800" u="none" cap="none" strike="noStrike">
              <a:solidFill>
                <a:srgbClr val="596377"/>
              </a:solidFill>
              <a:latin typeface="Arial"/>
              <a:ea typeface="Arial"/>
              <a:cs typeface="Arial"/>
              <a:sym typeface="Arial"/>
            </a:endParaRPr>
          </a:p>
        </p:txBody>
      </p:sp>
      <p:sp>
        <p:nvSpPr>
          <p:cNvPr id="324" name="Google Shape;324;p47"/>
          <p:cNvSpPr txBox="1"/>
          <p:nvPr/>
        </p:nvSpPr>
        <p:spPr>
          <a:xfrm>
            <a:off x="6779913" y="1290149"/>
            <a:ext cx="665100" cy="193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pPr>
            <a:r>
              <a:rPr b="1" i="0" lang="en-US" sz="800" u="none" cap="none" strike="noStrike">
                <a:solidFill>
                  <a:srgbClr val="596377"/>
                </a:solidFill>
                <a:latin typeface="Roboto Slab"/>
                <a:ea typeface="Roboto Slab"/>
                <a:cs typeface="Roboto Slab"/>
                <a:sym typeface="Roboto Slab"/>
              </a:rPr>
              <a:t>Travel</a:t>
            </a:r>
            <a:endParaRPr b="0" i="0" sz="800" u="none" cap="none" strike="noStrike">
              <a:solidFill>
                <a:srgbClr val="596377"/>
              </a:solidFill>
              <a:latin typeface="Arial"/>
              <a:ea typeface="Arial"/>
              <a:cs typeface="Arial"/>
              <a:sym typeface="Arial"/>
            </a:endParaRPr>
          </a:p>
        </p:txBody>
      </p:sp>
      <p:sp>
        <p:nvSpPr>
          <p:cNvPr id="325" name="Google Shape;325;p47"/>
          <p:cNvSpPr txBox="1"/>
          <p:nvPr/>
        </p:nvSpPr>
        <p:spPr>
          <a:xfrm>
            <a:off x="1630434" y="1290168"/>
            <a:ext cx="752700" cy="193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pPr>
            <a:r>
              <a:rPr b="1" i="0" lang="en-US" sz="800" u="none" cap="none" strike="noStrike">
                <a:solidFill>
                  <a:srgbClr val="596377"/>
                </a:solidFill>
                <a:latin typeface="Roboto Slab"/>
                <a:ea typeface="Roboto Slab"/>
                <a:cs typeface="Roboto Slab"/>
                <a:sym typeface="Roboto Slab"/>
              </a:rPr>
              <a:t>Healthcare</a:t>
            </a:r>
            <a:endParaRPr b="0" i="0" sz="800" u="none" cap="none" strike="noStrike">
              <a:solidFill>
                <a:srgbClr val="596377"/>
              </a:solidFill>
              <a:latin typeface="Arial"/>
              <a:ea typeface="Arial"/>
              <a:cs typeface="Arial"/>
              <a:sym typeface="Arial"/>
            </a:endParaRPr>
          </a:p>
        </p:txBody>
      </p:sp>
      <p:cxnSp>
        <p:nvCxnSpPr>
          <p:cNvPr id="326" name="Google Shape;326;p47"/>
          <p:cNvCxnSpPr/>
          <p:nvPr/>
        </p:nvCxnSpPr>
        <p:spPr>
          <a:xfrm>
            <a:off x="964650" y="4566089"/>
            <a:ext cx="7137000" cy="0"/>
          </a:xfrm>
          <a:prstGeom prst="straightConnector1">
            <a:avLst/>
          </a:prstGeom>
          <a:noFill/>
          <a:ln cap="flat" cmpd="sng" w="9525">
            <a:solidFill>
              <a:srgbClr val="D9D9D9"/>
            </a:solidFill>
            <a:prstDash val="solid"/>
            <a:round/>
            <a:headEnd len="sm" w="sm" type="none"/>
            <a:tailEnd len="sm" w="sm" type="none"/>
          </a:ln>
        </p:spPr>
      </p:cxnSp>
      <p:pic>
        <p:nvPicPr>
          <p:cNvPr id="327" name="Google Shape;327;p47"/>
          <p:cNvPicPr preferRelativeResize="0"/>
          <p:nvPr/>
        </p:nvPicPr>
        <p:blipFill rotWithShape="1">
          <a:blip r:embed="rId10">
            <a:alphaModFix/>
          </a:blip>
          <a:srcRect b="0" l="0" r="0" t="0"/>
          <a:stretch/>
        </p:blipFill>
        <p:spPr>
          <a:xfrm>
            <a:off x="1369177" y="3148077"/>
            <a:ext cx="1071330" cy="488438"/>
          </a:xfrm>
          <a:prstGeom prst="rect">
            <a:avLst/>
          </a:prstGeom>
          <a:noFill/>
          <a:ln>
            <a:noFill/>
          </a:ln>
        </p:spPr>
      </p:pic>
      <p:pic>
        <p:nvPicPr>
          <p:cNvPr descr="Image result for Hasbro png" id="328" name="Google Shape;328;p47"/>
          <p:cNvPicPr preferRelativeResize="0"/>
          <p:nvPr/>
        </p:nvPicPr>
        <p:blipFill rotWithShape="1">
          <a:blip r:embed="rId11">
            <a:alphaModFix/>
          </a:blip>
          <a:srcRect b="0" l="0" r="0" t="0"/>
          <a:stretch/>
        </p:blipFill>
        <p:spPr>
          <a:xfrm>
            <a:off x="2593820" y="1868419"/>
            <a:ext cx="793763" cy="417900"/>
          </a:xfrm>
          <a:prstGeom prst="rect">
            <a:avLst/>
          </a:prstGeom>
          <a:noFill/>
          <a:ln>
            <a:noFill/>
          </a:ln>
        </p:spPr>
      </p:pic>
      <p:pic>
        <p:nvPicPr>
          <p:cNvPr descr="Image result for BMC png" id="329" name="Google Shape;329;p47"/>
          <p:cNvPicPr preferRelativeResize="0"/>
          <p:nvPr/>
        </p:nvPicPr>
        <p:blipFill rotWithShape="1">
          <a:blip r:embed="rId12">
            <a:alphaModFix/>
          </a:blip>
          <a:srcRect b="0" l="0" r="0" t="0"/>
          <a:stretch/>
        </p:blipFill>
        <p:spPr>
          <a:xfrm>
            <a:off x="1383776" y="2496257"/>
            <a:ext cx="992622" cy="482992"/>
          </a:xfrm>
          <a:prstGeom prst="rect">
            <a:avLst/>
          </a:prstGeom>
          <a:noFill/>
          <a:ln>
            <a:noFill/>
          </a:ln>
        </p:spPr>
      </p:pic>
      <p:pic>
        <p:nvPicPr>
          <p:cNvPr descr="Image result for accenture logo" id="330" name="Google Shape;330;p47"/>
          <p:cNvPicPr preferRelativeResize="0"/>
          <p:nvPr/>
        </p:nvPicPr>
        <p:blipFill rotWithShape="1">
          <a:blip r:embed="rId13">
            <a:alphaModFix/>
          </a:blip>
          <a:srcRect b="0" l="0" r="0" t="0"/>
          <a:stretch/>
        </p:blipFill>
        <p:spPr>
          <a:xfrm>
            <a:off x="6273295" y="2568674"/>
            <a:ext cx="1249240" cy="338158"/>
          </a:xfrm>
          <a:prstGeom prst="rect">
            <a:avLst/>
          </a:prstGeom>
          <a:noFill/>
          <a:ln>
            <a:noFill/>
          </a:ln>
        </p:spPr>
      </p:pic>
      <p:pic>
        <p:nvPicPr>
          <p:cNvPr descr="Image result for HP png" id="331" name="Google Shape;331;p47"/>
          <p:cNvPicPr preferRelativeResize="0"/>
          <p:nvPr/>
        </p:nvPicPr>
        <p:blipFill rotWithShape="1">
          <a:blip r:embed="rId14">
            <a:alphaModFix/>
          </a:blip>
          <a:srcRect b="0" l="0" r="0" t="0"/>
          <a:stretch/>
        </p:blipFill>
        <p:spPr>
          <a:xfrm>
            <a:off x="7067653" y="3057278"/>
            <a:ext cx="637525" cy="620450"/>
          </a:xfrm>
          <a:prstGeom prst="rect">
            <a:avLst/>
          </a:prstGeom>
          <a:noFill/>
          <a:ln>
            <a:noFill/>
          </a:ln>
        </p:spPr>
      </p:pic>
      <p:pic>
        <p:nvPicPr>
          <p:cNvPr id="332" name="Google Shape;332;p47"/>
          <p:cNvPicPr preferRelativeResize="0"/>
          <p:nvPr/>
        </p:nvPicPr>
        <p:blipFill rotWithShape="1">
          <a:blip r:embed="rId15">
            <a:alphaModFix/>
          </a:blip>
          <a:srcRect b="0" l="0" r="0" t="0"/>
          <a:stretch/>
        </p:blipFill>
        <p:spPr>
          <a:xfrm>
            <a:off x="5613249" y="3167709"/>
            <a:ext cx="1454404" cy="420513"/>
          </a:xfrm>
          <a:prstGeom prst="rect">
            <a:avLst/>
          </a:prstGeom>
          <a:noFill/>
          <a:ln>
            <a:noFill/>
          </a:ln>
        </p:spPr>
      </p:pic>
      <p:pic>
        <p:nvPicPr>
          <p:cNvPr id="333" name="Google Shape;333;p47"/>
          <p:cNvPicPr preferRelativeResize="0"/>
          <p:nvPr/>
        </p:nvPicPr>
        <p:blipFill rotWithShape="1">
          <a:blip r:embed="rId16">
            <a:alphaModFix/>
          </a:blip>
          <a:srcRect b="0" l="0" r="0" t="0"/>
          <a:stretch/>
        </p:blipFill>
        <p:spPr>
          <a:xfrm>
            <a:off x="3709234" y="3717410"/>
            <a:ext cx="1633065" cy="582012"/>
          </a:xfrm>
          <a:prstGeom prst="rect">
            <a:avLst/>
          </a:prstGeom>
          <a:noFill/>
          <a:ln>
            <a:noFill/>
          </a:ln>
        </p:spPr>
      </p:pic>
      <p:pic>
        <p:nvPicPr>
          <p:cNvPr id="334" name="Google Shape;334;p47"/>
          <p:cNvPicPr preferRelativeResize="0"/>
          <p:nvPr/>
        </p:nvPicPr>
        <p:blipFill rotWithShape="1">
          <a:blip r:embed="rId17">
            <a:alphaModFix/>
          </a:blip>
          <a:srcRect b="0" l="0" r="0" t="0"/>
          <a:stretch/>
        </p:blipFill>
        <p:spPr>
          <a:xfrm>
            <a:off x="2490549" y="3944507"/>
            <a:ext cx="1177680" cy="239538"/>
          </a:xfrm>
          <a:prstGeom prst="rect">
            <a:avLst/>
          </a:prstGeom>
          <a:noFill/>
          <a:ln>
            <a:noFill/>
          </a:ln>
        </p:spPr>
      </p:pic>
      <p:pic>
        <p:nvPicPr>
          <p:cNvPr id="335" name="Google Shape;335;p47"/>
          <p:cNvPicPr preferRelativeResize="0"/>
          <p:nvPr/>
        </p:nvPicPr>
        <p:blipFill rotWithShape="1">
          <a:blip r:embed="rId18">
            <a:alphaModFix/>
          </a:blip>
          <a:srcRect b="0" l="0" r="0" t="0"/>
          <a:stretch/>
        </p:blipFill>
        <p:spPr>
          <a:xfrm>
            <a:off x="2655516" y="2615207"/>
            <a:ext cx="925155" cy="289162"/>
          </a:xfrm>
          <a:prstGeom prst="rect">
            <a:avLst/>
          </a:prstGeom>
          <a:noFill/>
          <a:ln>
            <a:noFill/>
          </a:ln>
        </p:spPr>
      </p:pic>
      <p:pic>
        <p:nvPicPr>
          <p:cNvPr id="336" name="Google Shape;336;p47"/>
          <p:cNvPicPr preferRelativeResize="0"/>
          <p:nvPr/>
        </p:nvPicPr>
        <p:blipFill rotWithShape="1">
          <a:blip r:embed="rId19">
            <a:alphaModFix/>
          </a:blip>
          <a:srcRect b="0" l="0" r="0" t="0"/>
          <a:stretch/>
        </p:blipFill>
        <p:spPr>
          <a:xfrm>
            <a:off x="7112268" y="3858855"/>
            <a:ext cx="713807" cy="366436"/>
          </a:xfrm>
          <a:prstGeom prst="rect">
            <a:avLst/>
          </a:prstGeom>
          <a:noFill/>
          <a:ln>
            <a:noFill/>
          </a:ln>
        </p:spPr>
      </p:pic>
      <p:pic>
        <p:nvPicPr>
          <p:cNvPr id="337" name="Google Shape;337;p47"/>
          <p:cNvPicPr preferRelativeResize="0"/>
          <p:nvPr/>
        </p:nvPicPr>
        <p:blipFill rotWithShape="1">
          <a:blip r:embed="rId20">
            <a:alphaModFix/>
          </a:blip>
          <a:srcRect b="18716" l="0" r="0" t="23157"/>
          <a:stretch/>
        </p:blipFill>
        <p:spPr>
          <a:xfrm>
            <a:off x="3762392" y="2593323"/>
            <a:ext cx="668303" cy="378044"/>
          </a:xfrm>
          <a:prstGeom prst="rect">
            <a:avLst/>
          </a:prstGeom>
          <a:noFill/>
          <a:ln>
            <a:noFill/>
          </a:ln>
        </p:spPr>
      </p:pic>
      <p:pic>
        <p:nvPicPr>
          <p:cNvPr id="338" name="Google Shape;338;p47"/>
          <p:cNvPicPr preferRelativeResize="0"/>
          <p:nvPr/>
        </p:nvPicPr>
        <p:blipFill rotWithShape="1">
          <a:blip r:embed="rId21">
            <a:alphaModFix/>
          </a:blip>
          <a:srcRect b="0" l="0" r="0" t="0"/>
          <a:stretch/>
        </p:blipFill>
        <p:spPr>
          <a:xfrm>
            <a:off x="6164545" y="1783395"/>
            <a:ext cx="534567" cy="520232"/>
          </a:xfrm>
          <a:prstGeom prst="rect">
            <a:avLst/>
          </a:prstGeom>
          <a:noFill/>
          <a:ln>
            <a:noFill/>
          </a:ln>
        </p:spPr>
      </p:pic>
      <p:pic>
        <p:nvPicPr>
          <p:cNvPr id="339" name="Google Shape;339;p47"/>
          <p:cNvPicPr preferRelativeResize="0"/>
          <p:nvPr/>
        </p:nvPicPr>
        <p:blipFill rotWithShape="1">
          <a:blip r:embed="rId22">
            <a:alphaModFix/>
          </a:blip>
          <a:srcRect b="0" l="0" r="0" t="0"/>
          <a:stretch/>
        </p:blipFill>
        <p:spPr>
          <a:xfrm>
            <a:off x="4933358" y="1817224"/>
            <a:ext cx="744088" cy="452575"/>
          </a:xfrm>
          <a:prstGeom prst="rect">
            <a:avLst/>
          </a:prstGeom>
          <a:noFill/>
          <a:ln>
            <a:noFill/>
          </a:ln>
        </p:spPr>
      </p:pic>
      <p:pic>
        <p:nvPicPr>
          <p:cNvPr id="340" name="Google Shape;340;p47"/>
          <p:cNvPicPr preferRelativeResize="0"/>
          <p:nvPr/>
        </p:nvPicPr>
        <p:blipFill rotWithShape="1">
          <a:blip r:embed="rId23">
            <a:alphaModFix/>
          </a:blip>
          <a:srcRect b="0" l="0" r="0" t="0"/>
          <a:stretch/>
        </p:blipFill>
        <p:spPr>
          <a:xfrm>
            <a:off x="4667386" y="2589042"/>
            <a:ext cx="1397825" cy="411748"/>
          </a:xfrm>
          <a:prstGeom prst="rect">
            <a:avLst/>
          </a:prstGeom>
          <a:noFill/>
          <a:ln>
            <a:noFill/>
          </a:ln>
        </p:spPr>
      </p:pic>
      <p:pic>
        <p:nvPicPr>
          <p:cNvPr id="341" name="Google Shape;341;p47"/>
          <p:cNvPicPr preferRelativeResize="0"/>
          <p:nvPr/>
        </p:nvPicPr>
        <p:blipFill rotWithShape="1">
          <a:blip r:embed="rId24">
            <a:alphaModFix/>
          </a:blip>
          <a:srcRect b="0" l="0" r="0" t="0"/>
          <a:stretch/>
        </p:blipFill>
        <p:spPr>
          <a:xfrm>
            <a:off x="2663085" y="3183692"/>
            <a:ext cx="1177675" cy="379086"/>
          </a:xfrm>
          <a:prstGeom prst="rect">
            <a:avLst/>
          </a:prstGeom>
          <a:noFill/>
          <a:ln>
            <a:noFill/>
          </a:ln>
        </p:spPr>
      </p:pic>
      <p:pic>
        <p:nvPicPr>
          <p:cNvPr id="342" name="Google Shape;342;p47"/>
          <p:cNvPicPr preferRelativeResize="0"/>
          <p:nvPr/>
        </p:nvPicPr>
        <p:blipFill rotWithShape="1">
          <a:blip r:embed="rId25">
            <a:alphaModFix/>
          </a:blip>
          <a:srcRect b="0" l="0" r="0" t="0"/>
          <a:stretch/>
        </p:blipFill>
        <p:spPr>
          <a:xfrm>
            <a:off x="4193217" y="3292907"/>
            <a:ext cx="1285262" cy="198778"/>
          </a:xfrm>
          <a:prstGeom prst="rect">
            <a:avLst/>
          </a:prstGeom>
          <a:noFill/>
          <a:ln>
            <a:noFill/>
          </a:ln>
        </p:spPr>
      </p:pic>
      <p:pic>
        <p:nvPicPr>
          <p:cNvPr id="343" name="Google Shape;343;p47"/>
          <p:cNvPicPr preferRelativeResize="0"/>
          <p:nvPr/>
        </p:nvPicPr>
        <p:blipFill rotWithShape="1">
          <a:blip r:embed="rId26">
            <a:alphaModFix/>
          </a:blip>
          <a:srcRect b="0" l="0" r="0" t="0"/>
          <a:stretch/>
        </p:blipFill>
        <p:spPr>
          <a:xfrm>
            <a:off x="1545925" y="1822434"/>
            <a:ext cx="668325" cy="419506"/>
          </a:xfrm>
          <a:prstGeom prst="rect">
            <a:avLst/>
          </a:prstGeom>
          <a:noFill/>
          <a:ln>
            <a:noFill/>
          </a:ln>
        </p:spPr>
      </p:pic>
      <p:pic>
        <p:nvPicPr>
          <p:cNvPr id="344" name="Google Shape;344;p47"/>
          <p:cNvPicPr preferRelativeResize="0"/>
          <p:nvPr/>
        </p:nvPicPr>
        <p:blipFill rotWithShape="1">
          <a:blip r:embed="rId27">
            <a:alphaModFix/>
          </a:blip>
          <a:srcRect b="0" l="0" r="0" t="0"/>
          <a:stretch/>
        </p:blipFill>
        <p:spPr>
          <a:xfrm>
            <a:off x="8103800" y="4844972"/>
            <a:ext cx="860475" cy="180500"/>
          </a:xfrm>
          <a:prstGeom prst="rect">
            <a:avLst/>
          </a:prstGeom>
          <a:noFill/>
          <a:ln>
            <a:noFill/>
          </a:ln>
        </p:spPr>
      </p:pic>
      <p:sp>
        <p:nvSpPr>
          <p:cNvPr id="345" name="Google Shape;345;p47"/>
          <p:cNvSpPr txBox="1"/>
          <p:nvPr/>
        </p:nvSpPr>
        <p:spPr>
          <a:xfrm>
            <a:off x="694432" y="231420"/>
            <a:ext cx="7632822" cy="551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lang="en-US" sz="2400">
                <a:solidFill>
                  <a:schemeClr val="dk1"/>
                </a:solidFill>
                <a:latin typeface="Montserrat Light"/>
                <a:ea typeface="Montserrat Light"/>
                <a:cs typeface="Montserrat Light"/>
                <a:sym typeface="Montserrat Light"/>
              </a:rPr>
              <a:t>Who’s using Whatfix?</a:t>
            </a:r>
            <a:endParaRPr b="0" baseline="30000" i="0" sz="2000" u="none" cap="none" strike="noStrike">
              <a:solidFill>
                <a:schemeClr val="dk1"/>
              </a:solidFill>
              <a:latin typeface="Montserrat Light"/>
              <a:ea typeface="Montserrat Light"/>
              <a:cs typeface="Montserrat Light"/>
              <a:sym typeface="Montserrat Light"/>
            </a:endParaRPr>
          </a:p>
        </p:txBody>
      </p:sp>
      <p:cxnSp>
        <p:nvCxnSpPr>
          <p:cNvPr id="346" name="Google Shape;346;p47"/>
          <p:cNvCxnSpPr/>
          <p:nvPr/>
        </p:nvCxnSpPr>
        <p:spPr>
          <a:xfrm>
            <a:off x="790113" y="783120"/>
            <a:ext cx="825623" cy="0"/>
          </a:xfrm>
          <a:prstGeom prst="straightConnector1">
            <a:avLst/>
          </a:prstGeom>
          <a:noFill/>
          <a:ln cap="flat" cmpd="sng" w="25400">
            <a:solidFill>
              <a:srgbClr val="00BCD4"/>
            </a:solidFill>
            <a:prstDash val="solid"/>
            <a:round/>
            <a:headEnd len="sm" w="sm" type="none"/>
            <a:tailEnd len="sm" w="sm" type="none"/>
          </a:ln>
        </p:spPr>
      </p:cxnSp>
      <p:pic>
        <p:nvPicPr>
          <p:cNvPr id="347" name="Google Shape;347;p47"/>
          <p:cNvPicPr preferRelativeResize="0"/>
          <p:nvPr/>
        </p:nvPicPr>
        <p:blipFill rotWithShape="1">
          <a:blip r:embed="rId28">
            <a:alphaModFix/>
          </a:blip>
          <a:srcRect b="0" l="0" r="0" t="0"/>
          <a:stretch/>
        </p:blipFill>
        <p:spPr>
          <a:xfrm>
            <a:off x="5455458" y="3719652"/>
            <a:ext cx="1487383" cy="772295"/>
          </a:xfrm>
          <a:prstGeom prst="rect">
            <a:avLst/>
          </a:prstGeom>
          <a:noFill/>
          <a:ln>
            <a:noFill/>
          </a:ln>
        </p:spPr>
      </p:pic>
      <p:pic>
        <p:nvPicPr>
          <p:cNvPr descr="Image result for cna insurance png" id="348" name="Google Shape;348;p47"/>
          <p:cNvPicPr preferRelativeResize="0"/>
          <p:nvPr/>
        </p:nvPicPr>
        <p:blipFill rotWithShape="1">
          <a:blip r:embed="rId29">
            <a:alphaModFix/>
          </a:blip>
          <a:srcRect b="0" l="0" r="0" t="0"/>
          <a:stretch/>
        </p:blipFill>
        <p:spPr>
          <a:xfrm>
            <a:off x="1437251" y="3814368"/>
            <a:ext cx="776999" cy="581999"/>
          </a:xfrm>
          <a:prstGeom prst="rect">
            <a:avLst/>
          </a:prstGeom>
          <a:noFill/>
          <a:ln>
            <a:noFill/>
          </a:ln>
        </p:spPr>
      </p:pic>
      <p:pic>
        <p:nvPicPr>
          <p:cNvPr descr="https://lh6.googleusercontent.com/PDERk-EM-v-abdujgwgQKD8xd4CJsV7icSl28DwQjNEPezsVUcRviWBimKz_Kd5_KjXXYccO4sVBYA4sOpMC79tLOIUNUiT-NBmY9jzdi9an0SDn1TBS8_mQQwSkEDvXn7c3jnTa1A8" id="349" name="Google Shape;349;p47"/>
          <p:cNvPicPr preferRelativeResize="0"/>
          <p:nvPr/>
        </p:nvPicPr>
        <p:blipFill rotWithShape="1">
          <a:blip r:embed="rId30">
            <a:alphaModFix/>
          </a:blip>
          <a:srcRect b="0" l="0" r="0" t="0"/>
          <a:stretch/>
        </p:blipFill>
        <p:spPr>
          <a:xfrm>
            <a:off x="3735553" y="1645172"/>
            <a:ext cx="775290" cy="775290"/>
          </a:xfrm>
          <a:prstGeom prst="rect">
            <a:avLst/>
          </a:prstGeom>
          <a:noFill/>
          <a:ln>
            <a:noFill/>
          </a:ln>
        </p:spPr>
      </p:pic>
      <p:pic>
        <p:nvPicPr>
          <p:cNvPr id="350" name="Google Shape;350;p47"/>
          <p:cNvPicPr preferRelativeResize="0"/>
          <p:nvPr/>
        </p:nvPicPr>
        <p:blipFill rotWithShape="1">
          <a:blip r:embed="rId31">
            <a:alphaModFix/>
          </a:blip>
          <a:srcRect b="0" l="0" r="0" t="0"/>
          <a:stretch/>
        </p:blipFill>
        <p:spPr>
          <a:xfrm>
            <a:off x="6943959" y="1954565"/>
            <a:ext cx="792866" cy="245318"/>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4" name="Shape 354"/>
        <p:cNvGrpSpPr/>
        <p:nvPr/>
      </p:nvGrpSpPr>
      <p:grpSpPr>
        <a:xfrm>
          <a:off x="0" y="0"/>
          <a:ext cx="0" cy="0"/>
          <a:chOff x="0" y="0"/>
          <a:chExt cx="0" cy="0"/>
        </a:xfrm>
      </p:grpSpPr>
      <p:sp>
        <p:nvSpPr>
          <p:cNvPr id="355" name="Google Shape;355;p4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US"/>
              <a:t>It’s a skill!</a:t>
            </a:r>
            <a:endParaRPr/>
          </a:p>
        </p:txBody>
      </p:sp>
      <p:pic>
        <p:nvPicPr>
          <p:cNvPr id="356" name="Google Shape;356;p48"/>
          <p:cNvPicPr preferRelativeResize="0"/>
          <p:nvPr/>
        </p:nvPicPr>
        <p:blipFill>
          <a:blip r:embed="rId3">
            <a:alphaModFix/>
          </a:blip>
          <a:stretch>
            <a:fillRect/>
          </a:stretch>
        </p:blipFill>
        <p:spPr>
          <a:xfrm>
            <a:off x="2306277" y="904700"/>
            <a:ext cx="4531450" cy="3861375"/>
          </a:xfrm>
          <a:prstGeom prst="rect">
            <a:avLst/>
          </a:prstGeom>
          <a:noFill/>
          <a:ln>
            <a:noFill/>
          </a:ln>
        </p:spPr>
      </p:pic>
      <p:sp>
        <p:nvSpPr>
          <p:cNvPr id="357" name="Google Shape;357;p48"/>
          <p:cNvSpPr txBox="1"/>
          <p:nvPr>
            <p:ph idx="1" type="body"/>
          </p:nvPr>
        </p:nvSpPr>
        <p:spPr>
          <a:xfrm>
            <a:off x="2851800" y="1659825"/>
            <a:ext cx="34404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US">
                <a:solidFill>
                  <a:srgbClr val="FF0000"/>
                </a:solidFill>
              </a:rPr>
              <a:t>Digital Adoption </a:t>
            </a:r>
            <a:endParaRPr b="1">
              <a:solidFill>
                <a:srgbClr val="FF0000"/>
              </a:solidFill>
            </a:endParaRPr>
          </a:p>
          <a:p>
            <a:pPr indent="0" lvl="0" marL="0" rtl="0" algn="ctr">
              <a:spcBef>
                <a:spcPts val="0"/>
              </a:spcBef>
              <a:spcAft>
                <a:spcPts val="0"/>
              </a:spcAft>
              <a:buNone/>
            </a:pPr>
            <a:r>
              <a:rPr b="1" lang="en-US">
                <a:solidFill>
                  <a:srgbClr val="FF0000"/>
                </a:solidFill>
              </a:rPr>
              <a:t>Expert</a:t>
            </a:r>
            <a:endParaRPr b="1">
              <a:solidFill>
                <a:srgbClr val="FF0000"/>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1" name="Shape 361"/>
        <p:cNvGrpSpPr/>
        <p:nvPr/>
      </p:nvGrpSpPr>
      <p:grpSpPr>
        <a:xfrm>
          <a:off x="0" y="0"/>
          <a:ext cx="0" cy="0"/>
          <a:chOff x="0" y="0"/>
          <a:chExt cx="0" cy="0"/>
        </a:xfrm>
      </p:grpSpPr>
      <p:sp>
        <p:nvSpPr>
          <p:cNvPr id="362" name="Google Shape;362;p4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Tell them what you told them :)</a:t>
            </a:r>
            <a:endParaRPr/>
          </a:p>
        </p:txBody>
      </p:sp>
      <p:sp>
        <p:nvSpPr>
          <p:cNvPr id="363" name="Google Shape;363;p4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US"/>
              <a:t>Why traditional content isn’t cutting it</a:t>
            </a:r>
            <a:endParaRPr/>
          </a:p>
          <a:p>
            <a:pPr indent="-342900" lvl="0" marL="457200" rtl="0" algn="l">
              <a:spcBef>
                <a:spcPts val="0"/>
              </a:spcBef>
              <a:spcAft>
                <a:spcPts val="0"/>
              </a:spcAft>
              <a:buSzPts val="1800"/>
              <a:buChar char="●"/>
            </a:pPr>
            <a:r>
              <a:rPr lang="en-US"/>
              <a:t>What is a better product experience</a:t>
            </a:r>
            <a:endParaRPr/>
          </a:p>
          <a:p>
            <a:pPr indent="-342900" lvl="0" marL="457200" rtl="0" algn="l">
              <a:spcBef>
                <a:spcPts val="0"/>
              </a:spcBef>
              <a:spcAft>
                <a:spcPts val="0"/>
              </a:spcAft>
              <a:buSzPts val="1800"/>
              <a:buChar char="●"/>
            </a:pPr>
            <a:r>
              <a:rPr lang="en-US"/>
              <a:t>How to create such experiences</a:t>
            </a:r>
            <a:endParaRPr/>
          </a:p>
          <a:p>
            <a:pPr indent="-342900" lvl="0" marL="457200" rtl="0" algn="l">
              <a:spcBef>
                <a:spcPts val="0"/>
              </a:spcBef>
              <a:spcAft>
                <a:spcPts val="0"/>
              </a:spcAft>
              <a:buSzPts val="1800"/>
              <a:buChar char="●"/>
            </a:pPr>
            <a:r>
              <a:rPr lang="en-US"/>
              <a:t>Impact</a:t>
            </a:r>
            <a:endParaRPr/>
          </a:p>
          <a:p>
            <a:pPr indent="0" lvl="0" marL="457200" rtl="0" algn="l">
              <a:spcBef>
                <a:spcPts val="0"/>
              </a:spcBef>
              <a:spcAft>
                <a:spcPts val="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7" name="Shape 367"/>
        <p:cNvGrpSpPr/>
        <p:nvPr/>
      </p:nvGrpSpPr>
      <p:grpSpPr>
        <a:xfrm>
          <a:off x="0" y="0"/>
          <a:ext cx="0" cy="0"/>
          <a:chOff x="0" y="0"/>
          <a:chExt cx="0" cy="0"/>
        </a:xfrm>
      </p:grpSpPr>
      <p:sp>
        <p:nvSpPr>
          <p:cNvPr id="368" name="Google Shape;368;p5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References	</a:t>
            </a:r>
            <a:endParaRPr/>
          </a:p>
        </p:txBody>
      </p:sp>
      <p:sp>
        <p:nvSpPr>
          <p:cNvPr id="369" name="Google Shape;369;p5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1100" u="sng">
                <a:solidFill>
                  <a:srgbClr val="1155CC"/>
                </a:solidFill>
                <a:hlinkClick r:id="rId3"/>
              </a:rPr>
              <a:t>https://www.nngroup.com/articles/how-little-do-users-read/</a:t>
            </a:r>
            <a:endParaRPr sz="1100">
              <a:solidFill>
                <a:schemeClr val="dk1"/>
              </a:solidFill>
            </a:endParaRPr>
          </a:p>
          <a:p>
            <a:pPr indent="0" lvl="0" marL="0" rtl="0" algn="l">
              <a:spcBef>
                <a:spcPts val="0"/>
              </a:spcBef>
              <a:spcAft>
                <a:spcPts val="0"/>
              </a:spcAft>
              <a:buClr>
                <a:schemeClr val="dk1"/>
              </a:buClr>
              <a:buSzPts val="1100"/>
              <a:buFont typeface="Arial"/>
              <a:buNone/>
            </a:pPr>
            <a:r>
              <a:rPr lang="en-US" sz="1100" u="sng">
                <a:solidFill>
                  <a:srgbClr val="1155CC"/>
                </a:solidFill>
                <a:hlinkClick r:id="rId4"/>
              </a:rPr>
              <a:t>https://econsultancy.com/why-visitors-only-read-20-of-your-web-page/</a:t>
            </a:r>
            <a:r>
              <a:rPr lang="en-US" sz="1100">
                <a:solidFill>
                  <a:schemeClr val="dk1"/>
                </a:solidFill>
              </a:rPr>
              <a:t> </a:t>
            </a:r>
            <a:endParaRPr sz="1100">
              <a:solidFill>
                <a:schemeClr val="dk1"/>
              </a:solidFill>
            </a:endParaRPr>
          </a:p>
          <a:p>
            <a:pPr indent="0" lvl="0" marL="0" rtl="0" algn="l">
              <a:spcBef>
                <a:spcPts val="0"/>
              </a:spcBef>
              <a:spcAft>
                <a:spcPts val="0"/>
              </a:spcAft>
              <a:buClr>
                <a:schemeClr val="dk1"/>
              </a:buClr>
              <a:buSzPts val="1100"/>
              <a:buFont typeface="Arial"/>
              <a:buNone/>
            </a:pPr>
            <a:r>
              <a:rPr lang="en-US" sz="1100" u="sng">
                <a:solidFill>
                  <a:srgbClr val="1155CC"/>
                </a:solidFill>
                <a:hlinkClick r:id="rId5"/>
              </a:rPr>
              <a:t>https://hub.uberflip.com/blog/13-stats-that-prove-that-nobody-is-reading-your-content-and-what-you-can-do-about-it</a:t>
            </a:r>
            <a:r>
              <a:rPr lang="en-US" sz="1100">
                <a:solidFill>
                  <a:schemeClr val="dk1"/>
                </a:solidFill>
              </a:rPr>
              <a:t> </a:t>
            </a:r>
            <a:endParaRPr sz="1100">
              <a:solidFill>
                <a:schemeClr val="dk1"/>
              </a:solidFill>
            </a:endParaRPr>
          </a:p>
          <a:p>
            <a:pPr indent="0" lvl="0" marL="0" rtl="0" algn="l">
              <a:spcBef>
                <a:spcPts val="0"/>
              </a:spcBef>
              <a:spcAft>
                <a:spcPts val="0"/>
              </a:spcAft>
              <a:buClr>
                <a:schemeClr val="dk1"/>
              </a:buClr>
              <a:buSzPts val="1100"/>
              <a:buFont typeface="Arial"/>
              <a:buNone/>
            </a:pPr>
            <a:r>
              <a:rPr lang="en-US" sz="1100" u="sng">
                <a:solidFill>
                  <a:srgbClr val="1155CC"/>
                </a:solidFill>
                <a:hlinkClick r:id="rId6"/>
              </a:rPr>
              <a:t>https://medium.com/compassionate-coding/its-time-to-retire-rtfm-31acdfef654f</a:t>
            </a:r>
            <a:r>
              <a:rPr lang="en-US" sz="1100">
                <a:solidFill>
                  <a:schemeClr val="dk1"/>
                </a:solidFill>
              </a:rPr>
              <a:t>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3" name="Shape 373"/>
        <p:cNvGrpSpPr/>
        <p:nvPr/>
      </p:nvGrpSpPr>
      <p:grpSpPr>
        <a:xfrm>
          <a:off x="0" y="0"/>
          <a:ext cx="0" cy="0"/>
          <a:chOff x="0" y="0"/>
          <a:chExt cx="0" cy="0"/>
        </a:xfrm>
      </p:grpSpPr>
      <p:sp>
        <p:nvSpPr>
          <p:cNvPr id="374" name="Google Shape;374;p51"/>
          <p:cNvSpPr/>
          <p:nvPr/>
        </p:nvSpPr>
        <p:spPr>
          <a:xfrm>
            <a:off x="3024853" y="2071216"/>
            <a:ext cx="3180300" cy="572700"/>
          </a:xfrm>
          <a:custGeom>
            <a:rect b="b" l="l" r="r" t="t"/>
            <a:pathLst>
              <a:path extrusionOk="0" h="120000" w="120000">
                <a:moveTo>
                  <a:pt x="118242" y="120000"/>
                </a:moveTo>
                <a:lnTo>
                  <a:pt x="118930" y="119067"/>
                </a:lnTo>
                <a:lnTo>
                  <a:pt x="119438" y="116864"/>
                </a:lnTo>
                <a:lnTo>
                  <a:pt x="119804" y="113652"/>
                </a:lnTo>
                <a:lnTo>
                  <a:pt x="119987" y="109704"/>
                </a:lnTo>
                <a:lnTo>
                  <a:pt x="120000" y="108272"/>
                </a:lnTo>
                <a:lnTo>
                  <a:pt x="119998" y="11206"/>
                </a:lnTo>
                <a:lnTo>
                  <a:pt x="119860" y="7137"/>
                </a:lnTo>
                <a:lnTo>
                  <a:pt x="119530" y="3745"/>
                </a:lnTo>
                <a:lnTo>
                  <a:pt x="119048" y="1303"/>
                </a:lnTo>
                <a:lnTo>
                  <a:pt x="118457" y="86"/>
                </a:lnTo>
                <a:lnTo>
                  <a:pt x="118242" y="0"/>
                </a:lnTo>
                <a:lnTo>
                  <a:pt x="1679" y="11"/>
                </a:lnTo>
                <a:lnTo>
                  <a:pt x="1069" y="932"/>
                </a:lnTo>
                <a:lnTo>
                  <a:pt x="561" y="3136"/>
                </a:lnTo>
                <a:lnTo>
                  <a:pt x="195" y="6348"/>
                </a:lnTo>
                <a:lnTo>
                  <a:pt x="12" y="10296"/>
                </a:lnTo>
                <a:lnTo>
                  <a:pt x="0" y="11728"/>
                </a:lnTo>
                <a:lnTo>
                  <a:pt x="1" y="108794"/>
                </a:lnTo>
                <a:lnTo>
                  <a:pt x="139" y="112863"/>
                </a:lnTo>
                <a:lnTo>
                  <a:pt x="470" y="116254"/>
                </a:lnTo>
                <a:lnTo>
                  <a:pt x="951" y="118696"/>
                </a:lnTo>
                <a:lnTo>
                  <a:pt x="1543" y="119913"/>
                </a:lnTo>
                <a:lnTo>
                  <a:pt x="1757" y="120000"/>
                </a:lnTo>
                <a:lnTo>
                  <a:pt x="118242" y="120000"/>
                </a:lnTo>
                <a:close/>
              </a:path>
            </a:pathLst>
          </a:custGeom>
          <a:solidFill>
            <a:srgbClr val="DDDDDD"/>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b="0" i="0" lang="en-US" sz="2400" u="none" cap="none" strike="noStrike">
                <a:solidFill>
                  <a:schemeClr val="dk1"/>
                </a:solidFill>
                <a:latin typeface="Montserrat"/>
                <a:ea typeface="Montserrat"/>
                <a:cs typeface="Montserrat"/>
                <a:sym typeface="Montserrat"/>
              </a:rPr>
              <a:t>Q/A</a:t>
            </a:r>
            <a:endParaRPr b="0" i="0" sz="2400" u="none" cap="none" strike="noStrike">
              <a:solidFill>
                <a:schemeClr val="dk1"/>
              </a:solidFill>
              <a:latin typeface="Montserrat"/>
              <a:ea typeface="Montserrat"/>
              <a:cs typeface="Montserrat"/>
              <a:sym typeface="Montserrat"/>
            </a:endParaRPr>
          </a:p>
        </p:txBody>
      </p:sp>
      <p:pic>
        <p:nvPicPr>
          <p:cNvPr id="375" name="Google Shape;375;p51"/>
          <p:cNvPicPr preferRelativeResize="0"/>
          <p:nvPr/>
        </p:nvPicPr>
        <p:blipFill rotWithShape="1">
          <a:blip r:embed="rId3">
            <a:alphaModFix/>
          </a:blip>
          <a:srcRect b="0" l="0" r="0" t="0"/>
          <a:stretch/>
        </p:blipFill>
        <p:spPr>
          <a:xfrm>
            <a:off x="8103800" y="4844972"/>
            <a:ext cx="860475" cy="180500"/>
          </a:xfrm>
          <a:prstGeom prst="rect">
            <a:avLst/>
          </a:prstGeom>
          <a:noFill/>
          <a:ln>
            <a:noFill/>
          </a:ln>
        </p:spPr>
      </p:pic>
      <p:pic>
        <p:nvPicPr>
          <p:cNvPr id="376" name="Google Shape;376;p51"/>
          <p:cNvPicPr preferRelativeResize="0"/>
          <p:nvPr/>
        </p:nvPicPr>
        <p:blipFill rotWithShape="1">
          <a:blip r:embed="rId4">
            <a:alphaModFix/>
          </a:blip>
          <a:srcRect b="0" l="0" r="0" t="0"/>
          <a:stretch/>
        </p:blipFill>
        <p:spPr>
          <a:xfrm>
            <a:off x="4047098" y="675202"/>
            <a:ext cx="1049809" cy="1049809"/>
          </a:xfrm>
          <a:prstGeom prst="rect">
            <a:avLst/>
          </a:prstGeom>
          <a:noFill/>
          <a:ln>
            <a:noFill/>
          </a:ln>
        </p:spPr>
      </p:pic>
      <p:sp>
        <p:nvSpPr>
          <p:cNvPr id="377" name="Google Shape;377;p51"/>
          <p:cNvSpPr/>
          <p:nvPr/>
        </p:nvSpPr>
        <p:spPr>
          <a:xfrm>
            <a:off x="2985450" y="3248325"/>
            <a:ext cx="3325500" cy="498000"/>
          </a:xfrm>
          <a:custGeom>
            <a:rect b="b" l="l" r="r" t="t"/>
            <a:pathLst>
              <a:path extrusionOk="0" h="120000" w="120000">
                <a:moveTo>
                  <a:pt x="118242" y="120000"/>
                </a:moveTo>
                <a:lnTo>
                  <a:pt x="118930" y="119067"/>
                </a:lnTo>
                <a:lnTo>
                  <a:pt x="119438" y="116864"/>
                </a:lnTo>
                <a:lnTo>
                  <a:pt x="119804" y="113652"/>
                </a:lnTo>
                <a:lnTo>
                  <a:pt x="119987" y="109704"/>
                </a:lnTo>
                <a:lnTo>
                  <a:pt x="120000" y="108272"/>
                </a:lnTo>
                <a:lnTo>
                  <a:pt x="119998" y="11206"/>
                </a:lnTo>
                <a:lnTo>
                  <a:pt x="119860" y="7137"/>
                </a:lnTo>
                <a:lnTo>
                  <a:pt x="119530" y="3745"/>
                </a:lnTo>
                <a:lnTo>
                  <a:pt x="119048" y="1303"/>
                </a:lnTo>
                <a:lnTo>
                  <a:pt x="118457" y="86"/>
                </a:lnTo>
                <a:lnTo>
                  <a:pt x="118242" y="0"/>
                </a:lnTo>
                <a:lnTo>
                  <a:pt x="1679" y="11"/>
                </a:lnTo>
                <a:lnTo>
                  <a:pt x="1069" y="932"/>
                </a:lnTo>
                <a:lnTo>
                  <a:pt x="561" y="3136"/>
                </a:lnTo>
                <a:lnTo>
                  <a:pt x="195" y="6348"/>
                </a:lnTo>
                <a:lnTo>
                  <a:pt x="12" y="10296"/>
                </a:lnTo>
                <a:lnTo>
                  <a:pt x="0" y="11728"/>
                </a:lnTo>
                <a:lnTo>
                  <a:pt x="1" y="108794"/>
                </a:lnTo>
                <a:lnTo>
                  <a:pt x="139" y="112863"/>
                </a:lnTo>
                <a:lnTo>
                  <a:pt x="470" y="116254"/>
                </a:lnTo>
                <a:lnTo>
                  <a:pt x="951" y="118696"/>
                </a:lnTo>
                <a:lnTo>
                  <a:pt x="1543" y="119913"/>
                </a:lnTo>
                <a:lnTo>
                  <a:pt x="1757" y="120000"/>
                </a:lnTo>
                <a:lnTo>
                  <a:pt x="118242" y="120000"/>
                </a:lnTo>
                <a:close/>
              </a:path>
            </a:pathLst>
          </a:custGeom>
          <a:solidFill>
            <a:srgbClr val="DDDDDD"/>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b="0" i="0" lang="en-US" sz="1400" u="none" cap="none" strike="noStrike">
                <a:solidFill>
                  <a:schemeClr val="dk1"/>
                </a:solidFill>
                <a:latin typeface="Montserrat"/>
                <a:ea typeface="Montserrat"/>
                <a:cs typeface="Montserrat"/>
                <a:sym typeface="Montserrat"/>
              </a:rPr>
              <a:t>        </a:t>
            </a:r>
            <a:r>
              <a:rPr lang="en-US">
                <a:solidFill>
                  <a:schemeClr val="dk1"/>
                </a:solidFill>
                <a:latin typeface="Montserrat"/>
                <a:ea typeface="Montserrat"/>
                <a:cs typeface="Montserrat"/>
                <a:sym typeface="Montserrat"/>
              </a:rPr>
              <a:t>nibu.thomas</a:t>
            </a:r>
            <a:r>
              <a:rPr b="0" i="0" lang="en-US" sz="1400" u="none" cap="none" strike="noStrike">
                <a:solidFill>
                  <a:schemeClr val="dk1"/>
                </a:solidFill>
                <a:latin typeface="Montserrat"/>
                <a:ea typeface="Montserrat"/>
                <a:cs typeface="Montserrat"/>
                <a:sym typeface="Montserrat"/>
              </a:rPr>
              <a:t>@whatfix.com</a:t>
            </a:r>
            <a:endParaRPr b="0" i="0" sz="1400" u="none" cap="none" strike="noStrike">
              <a:solidFill>
                <a:schemeClr val="dk1"/>
              </a:solidFill>
              <a:latin typeface="Montserrat"/>
              <a:ea typeface="Montserrat"/>
              <a:cs typeface="Montserrat"/>
              <a:sym typeface="Montserrat"/>
            </a:endParaRPr>
          </a:p>
        </p:txBody>
      </p:sp>
      <p:pic>
        <p:nvPicPr>
          <p:cNvPr id="378" name="Google Shape;378;p51"/>
          <p:cNvPicPr preferRelativeResize="0"/>
          <p:nvPr/>
        </p:nvPicPr>
        <p:blipFill rotWithShape="1">
          <a:blip r:embed="rId5">
            <a:alphaModFix/>
          </a:blip>
          <a:srcRect b="0" l="0" r="0" t="0"/>
          <a:stretch/>
        </p:blipFill>
        <p:spPr>
          <a:xfrm>
            <a:off x="3107343" y="3321077"/>
            <a:ext cx="352491" cy="352491"/>
          </a:xfrm>
          <a:prstGeom prst="rect">
            <a:avLst/>
          </a:prstGeom>
          <a:noFill/>
          <a:ln>
            <a:noFill/>
          </a:ln>
        </p:spPr>
      </p:pic>
      <p:sp>
        <p:nvSpPr>
          <p:cNvPr id="379" name="Google Shape;379;p51"/>
          <p:cNvSpPr/>
          <p:nvPr/>
        </p:nvSpPr>
        <p:spPr>
          <a:xfrm>
            <a:off x="2985450" y="3923925"/>
            <a:ext cx="3325500" cy="498000"/>
          </a:xfrm>
          <a:custGeom>
            <a:rect b="b" l="l" r="r" t="t"/>
            <a:pathLst>
              <a:path extrusionOk="0" h="120000" w="120000">
                <a:moveTo>
                  <a:pt x="118242" y="120000"/>
                </a:moveTo>
                <a:lnTo>
                  <a:pt x="118930" y="119067"/>
                </a:lnTo>
                <a:lnTo>
                  <a:pt x="119438" y="116864"/>
                </a:lnTo>
                <a:lnTo>
                  <a:pt x="119804" y="113652"/>
                </a:lnTo>
                <a:lnTo>
                  <a:pt x="119987" y="109704"/>
                </a:lnTo>
                <a:lnTo>
                  <a:pt x="120000" y="108272"/>
                </a:lnTo>
                <a:lnTo>
                  <a:pt x="119998" y="11206"/>
                </a:lnTo>
                <a:lnTo>
                  <a:pt x="119860" y="7137"/>
                </a:lnTo>
                <a:lnTo>
                  <a:pt x="119530" y="3745"/>
                </a:lnTo>
                <a:lnTo>
                  <a:pt x="119048" y="1303"/>
                </a:lnTo>
                <a:lnTo>
                  <a:pt x="118457" y="86"/>
                </a:lnTo>
                <a:lnTo>
                  <a:pt x="118242" y="0"/>
                </a:lnTo>
                <a:lnTo>
                  <a:pt x="1679" y="11"/>
                </a:lnTo>
                <a:lnTo>
                  <a:pt x="1069" y="932"/>
                </a:lnTo>
                <a:lnTo>
                  <a:pt x="561" y="3136"/>
                </a:lnTo>
                <a:lnTo>
                  <a:pt x="195" y="6348"/>
                </a:lnTo>
                <a:lnTo>
                  <a:pt x="12" y="10296"/>
                </a:lnTo>
                <a:lnTo>
                  <a:pt x="0" y="11728"/>
                </a:lnTo>
                <a:lnTo>
                  <a:pt x="1" y="108794"/>
                </a:lnTo>
                <a:lnTo>
                  <a:pt x="139" y="112863"/>
                </a:lnTo>
                <a:lnTo>
                  <a:pt x="470" y="116254"/>
                </a:lnTo>
                <a:lnTo>
                  <a:pt x="951" y="118696"/>
                </a:lnTo>
                <a:lnTo>
                  <a:pt x="1543" y="119913"/>
                </a:lnTo>
                <a:lnTo>
                  <a:pt x="1757" y="120000"/>
                </a:lnTo>
                <a:lnTo>
                  <a:pt x="118242" y="120000"/>
                </a:lnTo>
                <a:close/>
              </a:path>
            </a:pathLst>
          </a:custGeom>
          <a:solidFill>
            <a:srgbClr val="DDDDDD"/>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b="0" i="0" lang="en-US" sz="1400" u="none" cap="none" strike="noStrike">
                <a:solidFill>
                  <a:schemeClr val="dk1"/>
                </a:solidFill>
                <a:latin typeface="Montserrat"/>
                <a:ea typeface="Montserrat"/>
                <a:cs typeface="Montserrat"/>
                <a:sym typeface="Montserrat"/>
              </a:rPr>
              <a:t>        </a:t>
            </a:r>
            <a:r>
              <a:rPr lang="en-US" sz="1200">
                <a:solidFill>
                  <a:schemeClr val="dk1"/>
                </a:solidFill>
                <a:latin typeface="Montserrat"/>
                <a:ea typeface="Montserrat"/>
                <a:cs typeface="Montserrat"/>
                <a:sym typeface="Montserrat"/>
              </a:rPr>
              <a:t>https://www.linkedin.com/in/nibu-thomas/</a:t>
            </a:r>
            <a:endParaRPr b="0" i="0" sz="1200" u="none" cap="none" strike="noStrike">
              <a:solidFill>
                <a:schemeClr val="dk1"/>
              </a:solidFill>
              <a:latin typeface="Montserrat"/>
              <a:ea typeface="Montserrat"/>
              <a:cs typeface="Montserrat"/>
              <a:sym typeface="Montserra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 name="Shape 115"/>
        <p:cNvGrpSpPr/>
        <p:nvPr/>
      </p:nvGrpSpPr>
      <p:grpSpPr>
        <a:xfrm>
          <a:off x="0" y="0"/>
          <a:ext cx="0" cy="0"/>
          <a:chOff x="0" y="0"/>
          <a:chExt cx="0" cy="0"/>
        </a:xfrm>
      </p:grpSpPr>
      <p:sp>
        <p:nvSpPr>
          <p:cNvPr id="116" name="Google Shape;116;p2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We have come a long way</a:t>
            </a:r>
            <a:endParaRPr/>
          </a:p>
        </p:txBody>
      </p:sp>
      <p:sp>
        <p:nvSpPr>
          <p:cNvPr id="117" name="Google Shape;117;p2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Tablets to tablets! </a:t>
            </a:r>
            <a:endParaRPr/>
          </a:p>
        </p:txBody>
      </p:sp>
      <p:pic>
        <p:nvPicPr>
          <p:cNvPr id="118" name="Google Shape;118;p28"/>
          <p:cNvPicPr preferRelativeResize="0"/>
          <p:nvPr/>
        </p:nvPicPr>
        <p:blipFill>
          <a:blip r:embed="rId3">
            <a:alphaModFix/>
          </a:blip>
          <a:stretch>
            <a:fillRect/>
          </a:stretch>
        </p:blipFill>
        <p:spPr>
          <a:xfrm>
            <a:off x="1584275" y="1701600"/>
            <a:ext cx="4857750" cy="32385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noFill/>
      </p:bgPr>
    </p:bg>
    <p:spTree>
      <p:nvGrpSpPr>
        <p:cNvPr id="122" name="Shape 122"/>
        <p:cNvGrpSpPr/>
        <p:nvPr/>
      </p:nvGrpSpPr>
      <p:grpSpPr>
        <a:xfrm>
          <a:off x="0" y="0"/>
          <a:ext cx="0" cy="0"/>
          <a:chOff x="0" y="0"/>
          <a:chExt cx="0" cy="0"/>
        </a:xfrm>
      </p:grpSpPr>
      <p:pic>
        <p:nvPicPr>
          <p:cNvPr descr="bg11.png" id="123" name="Google Shape;123;p29"/>
          <p:cNvPicPr preferRelativeResize="0"/>
          <p:nvPr/>
        </p:nvPicPr>
        <p:blipFill rotWithShape="1">
          <a:blip r:embed="rId3">
            <a:alphaModFix/>
          </a:blip>
          <a:srcRect b="0" l="0" r="0" t="0"/>
          <a:stretch/>
        </p:blipFill>
        <p:spPr>
          <a:xfrm>
            <a:off x="452438" y="1337675"/>
            <a:ext cx="8239125" cy="3181350"/>
          </a:xfrm>
          <a:prstGeom prst="rect">
            <a:avLst/>
          </a:prstGeom>
          <a:noFill/>
          <a:ln>
            <a:noFill/>
          </a:ln>
        </p:spPr>
      </p:pic>
      <p:sp>
        <p:nvSpPr>
          <p:cNvPr id="124" name="Google Shape;124;p29"/>
          <p:cNvSpPr txBox="1"/>
          <p:nvPr/>
        </p:nvSpPr>
        <p:spPr>
          <a:xfrm>
            <a:off x="669300" y="1823915"/>
            <a:ext cx="1791900" cy="2759700"/>
          </a:xfrm>
          <a:prstGeom prst="rect">
            <a:avLst/>
          </a:prstGeom>
          <a:solidFill>
            <a:srgbClr val="FFFFFF"/>
          </a:solidFill>
          <a:ln cap="flat" cmpd="sng" w="9525">
            <a:solidFill>
              <a:srgbClr val="00C6E0"/>
            </a:solidFill>
            <a:prstDash val="solid"/>
            <a:round/>
            <a:headEnd len="sm" w="sm" type="none"/>
            <a:tailEnd len="sm" w="sm" type="none"/>
          </a:ln>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t/>
            </a:r>
            <a:endParaRPr sz="1300">
              <a:latin typeface="Montserrat"/>
              <a:ea typeface="Montserrat"/>
              <a:cs typeface="Montserrat"/>
              <a:sym typeface="Montserrat"/>
            </a:endParaRPr>
          </a:p>
          <a:p>
            <a:pPr indent="0" lvl="0" marL="0" rtl="0" algn="ctr">
              <a:lnSpc>
                <a:spcPct val="150000"/>
              </a:lnSpc>
              <a:spcBef>
                <a:spcPts val="0"/>
              </a:spcBef>
              <a:spcAft>
                <a:spcPts val="0"/>
              </a:spcAft>
              <a:buNone/>
            </a:pPr>
            <a:r>
              <a:t/>
            </a:r>
            <a:endParaRPr sz="1300">
              <a:latin typeface="Montserrat"/>
              <a:ea typeface="Montserrat"/>
              <a:cs typeface="Montserrat"/>
              <a:sym typeface="Montserrat"/>
            </a:endParaRPr>
          </a:p>
          <a:p>
            <a:pPr indent="0" lvl="0" marL="0" rtl="0" algn="ctr">
              <a:lnSpc>
                <a:spcPct val="150000"/>
              </a:lnSpc>
              <a:spcBef>
                <a:spcPts val="0"/>
              </a:spcBef>
              <a:spcAft>
                <a:spcPts val="0"/>
              </a:spcAft>
              <a:buNone/>
            </a:pPr>
            <a:r>
              <a:t/>
            </a:r>
            <a:endParaRPr sz="1300">
              <a:latin typeface="Montserrat"/>
              <a:ea typeface="Montserrat"/>
              <a:cs typeface="Montserrat"/>
              <a:sym typeface="Montserrat"/>
            </a:endParaRPr>
          </a:p>
          <a:p>
            <a:pPr indent="0" lvl="0" marL="0" rtl="0" algn="ctr">
              <a:lnSpc>
                <a:spcPct val="150000"/>
              </a:lnSpc>
              <a:spcBef>
                <a:spcPts val="0"/>
              </a:spcBef>
              <a:spcAft>
                <a:spcPts val="0"/>
              </a:spcAft>
              <a:buNone/>
            </a:pPr>
            <a:r>
              <a:t/>
            </a:r>
            <a:endParaRPr sz="1300">
              <a:latin typeface="Montserrat"/>
              <a:ea typeface="Montserrat"/>
              <a:cs typeface="Montserrat"/>
              <a:sym typeface="Montserrat"/>
            </a:endParaRPr>
          </a:p>
          <a:p>
            <a:pPr indent="0" lvl="0" marL="0" rtl="0" algn="ctr">
              <a:lnSpc>
                <a:spcPct val="150000"/>
              </a:lnSpc>
              <a:spcBef>
                <a:spcPts val="0"/>
              </a:spcBef>
              <a:spcAft>
                <a:spcPts val="0"/>
              </a:spcAft>
              <a:buNone/>
            </a:pPr>
            <a:r>
              <a:rPr lang="en-US" sz="1300">
                <a:latin typeface="Montserrat"/>
                <a:ea typeface="Montserrat"/>
                <a:cs typeface="Montserrat"/>
                <a:sym typeface="Montserrat"/>
              </a:rPr>
              <a:t>Of users get to the end of a page</a:t>
            </a:r>
            <a:endParaRPr sz="1300">
              <a:latin typeface="Montserrat"/>
              <a:ea typeface="Montserrat"/>
              <a:cs typeface="Montserrat"/>
              <a:sym typeface="Montserrat"/>
            </a:endParaRPr>
          </a:p>
        </p:txBody>
      </p:sp>
      <p:sp>
        <p:nvSpPr>
          <p:cNvPr id="125" name="Google Shape;125;p29"/>
          <p:cNvSpPr txBox="1"/>
          <p:nvPr/>
        </p:nvSpPr>
        <p:spPr>
          <a:xfrm>
            <a:off x="2660409" y="1822677"/>
            <a:ext cx="1791900" cy="2759700"/>
          </a:xfrm>
          <a:prstGeom prst="rect">
            <a:avLst/>
          </a:prstGeom>
          <a:solidFill>
            <a:srgbClr val="FFFFFF"/>
          </a:solidFill>
          <a:ln cap="flat" cmpd="sng" w="9525">
            <a:solidFill>
              <a:srgbClr val="00C6E0"/>
            </a:solidFill>
            <a:prstDash val="solid"/>
            <a:round/>
            <a:headEnd len="sm" w="sm" type="none"/>
            <a:tailEnd len="sm" w="sm" type="none"/>
          </a:ln>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t/>
            </a:r>
            <a:endParaRPr sz="1300">
              <a:latin typeface="Montserrat"/>
              <a:ea typeface="Montserrat"/>
              <a:cs typeface="Montserrat"/>
              <a:sym typeface="Montserrat"/>
            </a:endParaRPr>
          </a:p>
          <a:p>
            <a:pPr indent="0" lvl="0" marL="0" rtl="0" algn="ctr">
              <a:lnSpc>
                <a:spcPct val="150000"/>
              </a:lnSpc>
              <a:spcBef>
                <a:spcPts val="0"/>
              </a:spcBef>
              <a:spcAft>
                <a:spcPts val="0"/>
              </a:spcAft>
              <a:buNone/>
            </a:pPr>
            <a:r>
              <a:t/>
            </a:r>
            <a:endParaRPr sz="1300">
              <a:latin typeface="Montserrat"/>
              <a:ea typeface="Montserrat"/>
              <a:cs typeface="Montserrat"/>
              <a:sym typeface="Montserrat"/>
            </a:endParaRPr>
          </a:p>
          <a:p>
            <a:pPr indent="0" lvl="0" marL="0" rtl="0" algn="ctr">
              <a:lnSpc>
                <a:spcPct val="150000"/>
              </a:lnSpc>
              <a:spcBef>
                <a:spcPts val="0"/>
              </a:spcBef>
              <a:spcAft>
                <a:spcPts val="0"/>
              </a:spcAft>
              <a:buNone/>
            </a:pPr>
            <a:r>
              <a:t/>
            </a:r>
            <a:endParaRPr sz="1300">
              <a:latin typeface="Montserrat"/>
              <a:ea typeface="Montserrat"/>
              <a:cs typeface="Montserrat"/>
              <a:sym typeface="Montserrat"/>
            </a:endParaRPr>
          </a:p>
          <a:p>
            <a:pPr indent="0" lvl="0" marL="0" rtl="0" algn="ctr">
              <a:lnSpc>
                <a:spcPct val="150000"/>
              </a:lnSpc>
              <a:spcBef>
                <a:spcPts val="0"/>
              </a:spcBef>
              <a:spcAft>
                <a:spcPts val="0"/>
              </a:spcAft>
              <a:buNone/>
            </a:pPr>
            <a:r>
              <a:t/>
            </a:r>
            <a:endParaRPr sz="1300">
              <a:latin typeface="Montserrat"/>
              <a:ea typeface="Montserrat"/>
              <a:cs typeface="Montserrat"/>
              <a:sym typeface="Montserrat"/>
            </a:endParaRPr>
          </a:p>
          <a:p>
            <a:pPr indent="0" lvl="0" marL="0" rtl="0" algn="ctr">
              <a:lnSpc>
                <a:spcPct val="150000"/>
              </a:lnSpc>
              <a:spcBef>
                <a:spcPts val="0"/>
              </a:spcBef>
              <a:spcAft>
                <a:spcPts val="0"/>
              </a:spcAft>
              <a:buNone/>
            </a:pPr>
            <a:r>
              <a:rPr lang="en-US" sz="1300">
                <a:latin typeface="Montserrat"/>
                <a:ea typeface="Montserrat"/>
                <a:cs typeface="Montserrat"/>
                <a:sym typeface="Montserrat"/>
              </a:rPr>
              <a:t>Of content on a page is read</a:t>
            </a:r>
            <a:endParaRPr sz="1300">
              <a:latin typeface="Montserrat"/>
              <a:ea typeface="Montserrat"/>
              <a:cs typeface="Montserrat"/>
              <a:sym typeface="Montserrat"/>
            </a:endParaRPr>
          </a:p>
        </p:txBody>
      </p:sp>
      <p:sp>
        <p:nvSpPr>
          <p:cNvPr id="126" name="Google Shape;126;p29"/>
          <p:cNvSpPr txBox="1"/>
          <p:nvPr/>
        </p:nvSpPr>
        <p:spPr>
          <a:xfrm>
            <a:off x="4674700" y="1822675"/>
            <a:ext cx="1834800" cy="2759700"/>
          </a:xfrm>
          <a:prstGeom prst="rect">
            <a:avLst/>
          </a:prstGeom>
          <a:solidFill>
            <a:srgbClr val="FFFFFF"/>
          </a:solidFill>
          <a:ln cap="flat" cmpd="sng" w="9525">
            <a:solidFill>
              <a:srgbClr val="00C6E0"/>
            </a:solidFill>
            <a:prstDash val="solid"/>
            <a:round/>
            <a:headEnd len="sm" w="sm" type="none"/>
            <a:tailEnd len="sm" w="sm" type="none"/>
          </a:ln>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t/>
            </a:r>
            <a:endParaRPr sz="1300">
              <a:latin typeface="Montserrat"/>
              <a:ea typeface="Montserrat"/>
              <a:cs typeface="Montserrat"/>
              <a:sym typeface="Montserrat"/>
            </a:endParaRPr>
          </a:p>
          <a:p>
            <a:pPr indent="0" lvl="0" marL="0" rtl="0" algn="ctr">
              <a:lnSpc>
                <a:spcPct val="150000"/>
              </a:lnSpc>
              <a:spcBef>
                <a:spcPts val="0"/>
              </a:spcBef>
              <a:spcAft>
                <a:spcPts val="0"/>
              </a:spcAft>
              <a:buNone/>
            </a:pPr>
            <a:r>
              <a:t/>
            </a:r>
            <a:endParaRPr sz="1300">
              <a:latin typeface="Montserrat"/>
              <a:ea typeface="Montserrat"/>
              <a:cs typeface="Montserrat"/>
              <a:sym typeface="Montserrat"/>
            </a:endParaRPr>
          </a:p>
          <a:p>
            <a:pPr indent="0" lvl="0" marL="0" rtl="0" algn="ctr">
              <a:lnSpc>
                <a:spcPct val="150000"/>
              </a:lnSpc>
              <a:spcBef>
                <a:spcPts val="0"/>
              </a:spcBef>
              <a:spcAft>
                <a:spcPts val="0"/>
              </a:spcAft>
              <a:buNone/>
            </a:pPr>
            <a:r>
              <a:t/>
            </a:r>
            <a:endParaRPr sz="1300">
              <a:latin typeface="Montserrat"/>
              <a:ea typeface="Montserrat"/>
              <a:cs typeface="Montserrat"/>
              <a:sym typeface="Montserrat"/>
            </a:endParaRPr>
          </a:p>
          <a:p>
            <a:pPr indent="0" lvl="0" marL="0" rtl="0" algn="ctr">
              <a:lnSpc>
                <a:spcPct val="150000"/>
              </a:lnSpc>
              <a:spcBef>
                <a:spcPts val="0"/>
              </a:spcBef>
              <a:spcAft>
                <a:spcPts val="0"/>
              </a:spcAft>
              <a:buNone/>
            </a:pPr>
            <a:r>
              <a:t/>
            </a:r>
            <a:endParaRPr sz="1300">
              <a:latin typeface="Montserrat"/>
              <a:ea typeface="Montserrat"/>
              <a:cs typeface="Montserrat"/>
              <a:sym typeface="Montserrat"/>
            </a:endParaRPr>
          </a:p>
          <a:p>
            <a:pPr indent="0" lvl="0" marL="0" rtl="0" algn="ctr">
              <a:lnSpc>
                <a:spcPct val="150000"/>
              </a:lnSpc>
              <a:spcBef>
                <a:spcPts val="0"/>
              </a:spcBef>
              <a:spcAft>
                <a:spcPts val="0"/>
              </a:spcAft>
              <a:buNone/>
            </a:pPr>
            <a:r>
              <a:rPr lang="en-US" sz="1300">
                <a:latin typeface="Montserrat"/>
                <a:ea typeface="Montserrat"/>
                <a:cs typeface="Montserrat"/>
                <a:sym typeface="Montserrat"/>
              </a:rPr>
              <a:t>Of all content gets less than 15 seconds of  user time  </a:t>
            </a:r>
            <a:endParaRPr sz="1300">
              <a:latin typeface="Montserrat"/>
              <a:ea typeface="Montserrat"/>
              <a:cs typeface="Montserrat"/>
              <a:sym typeface="Montserrat"/>
            </a:endParaRPr>
          </a:p>
        </p:txBody>
      </p:sp>
      <p:sp>
        <p:nvSpPr>
          <p:cNvPr id="127" name="Google Shape;127;p29"/>
          <p:cNvSpPr txBox="1"/>
          <p:nvPr/>
        </p:nvSpPr>
        <p:spPr>
          <a:xfrm>
            <a:off x="6689000" y="1822677"/>
            <a:ext cx="1791900" cy="2759700"/>
          </a:xfrm>
          <a:prstGeom prst="rect">
            <a:avLst/>
          </a:prstGeom>
          <a:solidFill>
            <a:srgbClr val="FFFFFF"/>
          </a:solidFill>
          <a:ln cap="flat" cmpd="sng" w="9525">
            <a:solidFill>
              <a:srgbClr val="00C6E0"/>
            </a:solidFill>
            <a:prstDash val="solid"/>
            <a:round/>
            <a:headEnd len="sm" w="sm" type="none"/>
            <a:tailEnd len="sm" w="sm" type="none"/>
          </a:ln>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t/>
            </a:r>
            <a:endParaRPr sz="1300">
              <a:latin typeface="Montserrat"/>
              <a:ea typeface="Montserrat"/>
              <a:cs typeface="Montserrat"/>
              <a:sym typeface="Montserrat"/>
            </a:endParaRPr>
          </a:p>
          <a:p>
            <a:pPr indent="0" lvl="0" marL="0" rtl="0" algn="ctr">
              <a:lnSpc>
                <a:spcPct val="150000"/>
              </a:lnSpc>
              <a:spcBef>
                <a:spcPts val="0"/>
              </a:spcBef>
              <a:spcAft>
                <a:spcPts val="0"/>
              </a:spcAft>
              <a:buNone/>
            </a:pPr>
            <a:r>
              <a:t/>
            </a:r>
            <a:endParaRPr sz="1300">
              <a:latin typeface="Montserrat"/>
              <a:ea typeface="Montserrat"/>
              <a:cs typeface="Montserrat"/>
              <a:sym typeface="Montserrat"/>
            </a:endParaRPr>
          </a:p>
          <a:p>
            <a:pPr indent="0" lvl="0" marL="0" rtl="0" algn="ctr">
              <a:lnSpc>
                <a:spcPct val="150000"/>
              </a:lnSpc>
              <a:spcBef>
                <a:spcPts val="0"/>
              </a:spcBef>
              <a:spcAft>
                <a:spcPts val="0"/>
              </a:spcAft>
              <a:buNone/>
            </a:pPr>
            <a:r>
              <a:t/>
            </a:r>
            <a:endParaRPr sz="1300">
              <a:latin typeface="Montserrat"/>
              <a:ea typeface="Montserrat"/>
              <a:cs typeface="Montserrat"/>
              <a:sym typeface="Montserrat"/>
            </a:endParaRPr>
          </a:p>
          <a:p>
            <a:pPr indent="0" lvl="0" marL="0" rtl="0" algn="ctr">
              <a:lnSpc>
                <a:spcPct val="150000"/>
              </a:lnSpc>
              <a:spcBef>
                <a:spcPts val="0"/>
              </a:spcBef>
              <a:spcAft>
                <a:spcPts val="0"/>
              </a:spcAft>
              <a:buNone/>
            </a:pPr>
            <a:r>
              <a:t/>
            </a:r>
            <a:endParaRPr sz="1300">
              <a:latin typeface="Montserrat"/>
              <a:ea typeface="Montserrat"/>
              <a:cs typeface="Montserrat"/>
              <a:sym typeface="Montserrat"/>
            </a:endParaRPr>
          </a:p>
          <a:p>
            <a:pPr indent="0" lvl="0" marL="0" rtl="0" algn="ctr">
              <a:lnSpc>
                <a:spcPct val="150000"/>
              </a:lnSpc>
              <a:spcBef>
                <a:spcPts val="0"/>
              </a:spcBef>
              <a:spcAft>
                <a:spcPts val="0"/>
              </a:spcAft>
              <a:buNone/>
            </a:pPr>
            <a:r>
              <a:rPr lang="en-US" sz="1300">
                <a:latin typeface="Montserrat"/>
                <a:ea typeface="Montserrat"/>
                <a:cs typeface="Montserrat"/>
                <a:sym typeface="Montserrat"/>
              </a:rPr>
              <a:t>Of all B2B content remains unread</a:t>
            </a:r>
            <a:endParaRPr sz="1300">
              <a:latin typeface="Montserrat"/>
              <a:ea typeface="Montserrat"/>
              <a:cs typeface="Montserrat"/>
              <a:sym typeface="Montserrat"/>
            </a:endParaRPr>
          </a:p>
        </p:txBody>
      </p:sp>
      <p:sp>
        <p:nvSpPr>
          <p:cNvPr id="128" name="Google Shape;128;p29"/>
          <p:cNvSpPr txBox="1"/>
          <p:nvPr/>
        </p:nvSpPr>
        <p:spPr>
          <a:xfrm>
            <a:off x="550800" y="182825"/>
            <a:ext cx="8042400" cy="828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2400">
                <a:solidFill>
                  <a:srgbClr val="434343"/>
                </a:solidFill>
                <a:latin typeface="Montserrat Light"/>
                <a:ea typeface="Montserrat Light"/>
                <a:cs typeface="Montserrat Light"/>
                <a:sym typeface="Montserrat Light"/>
              </a:rPr>
              <a:t>What’s is the issue with traditional content?</a:t>
            </a:r>
            <a:endParaRPr sz="2400">
              <a:solidFill>
                <a:srgbClr val="FFFFFF"/>
              </a:solidFill>
              <a:latin typeface="Advent Pro"/>
              <a:ea typeface="Advent Pro"/>
              <a:cs typeface="Advent Pro"/>
              <a:sym typeface="Advent Pro"/>
            </a:endParaRPr>
          </a:p>
        </p:txBody>
      </p:sp>
      <p:sp>
        <p:nvSpPr>
          <p:cNvPr id="129" name="Google Shape;129;p29"/>
          <p:cNvSpPr txBox="1"/>
          <p:nvPr/>
        </p:nvSpPr>
        <p:spPr>
          <a:xfrm>
            <a:off x="749125" y="2214275"/>
            <a:ext cx="1569600" cy="444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3000">
                <a:latin typeface="Montserrat SemiBold"/>
                <a:ea typeface="Montserrat SemiBold"/>
                <a:cs typeface="Montserrat SemiBold"/>
                <a:sym typeface="Montserrat SemiBold"/>
              </a:rPr>
              <a:t>10-20</a:t>
            </a:r>
            <a:r>
              <a:rPr lang="en-US" sz="3000">
                <a:latin typeface="Montserrat SemiBold"/>
                <a:ea typeface="Montserrat SemiBold"/>
                <a:cs typeface="Montserrat SemiBold"/>
                <a:sym typeface="Montserrat SemiBold"/>
              </a:rPr>
              <a:t>%</a:t>
            </a:r>
            <a:endParaRPr sz="3000">
              <a:latin typeface="Montserrat SemiBold"/>
              <a:ea typeface="Montserrat SemiBold"/>
              <a:cs typeface="Montserrat SemiBold"/>
              <a:sym typeface="Montserrat SemiBold"/>
            </a:endParaRPr>
          </a:p>
        </p:txBody>
      </p:sp>
      <p:sp>
        <p:nvSpPr>
          <p:cNvPr id="130" name="Google Shape;130;p29"/>
          <p:cNvSpPr txBox="1"/>
          <p:nvPr/>
        </p:nvSpPr>
        <p:spPr>
          <a:xfrm>
            <a:off x="3066498" y="2223950"/>
            <a:ext cx="1002900" cy="444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3000">
                <a:latin typeface="Montserrat SemiBold"/>
                <a:ea typeface="Montserrat SemiBold"/>
                <a:cs typeface="Montserrat SemiBold"/>
                <a:sym typeface="Montserrat SemiBold"/>
              </a:rPr>
              <a:t>20</a:t>
            </a:r>
            <a:r>
              <a:rPr lang="en-US" sz="3000">
                <a:latin typeface="Montserrat SemiBold"/>
                <a:ea typeface="Montserrat SemiBold"/>
                <a:cs typeface="Montserrat SemiBold"/>
                <a:sym typeface="Montserrat SemiBold"/>
              </a:rPr>
              <a:t>%</a:t>
            </a:r>
            <a:endParaRPr sz="3000">
              <a:latin typeface="Montserrat SemiBold"/>
              <a:ea typeface="Montserrat SemiBold"/>
              <a:cs typeface="Montserrat SemiBold"/>
              <a:sym typeface="Montserrat SemiBold"/>
            </a:endParaRPr>
          </a:p>
        </p:txBody>
      </p:sp>
      <p:sp>
        <p:nvSpPr>
          <p:cNvPr id="131" name="Google Shape;131;p29"/>
          <p:cNvSpPr txBox="1"/>
          <p:nvPr/>
        </p:nvSpPr>
        <p:spPr>
          <a:xfrm>
            <a:off x="5069199" y="2223950"/>
            <a:ext cx="1002900" cy="444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3000">
                <a:latin typeface="Montserrat SemiBold"/>
                <a:ea typeface="Montserrat SemiBold"/>
                <a:cs typeface="Montserrat SemiBold"/>
                <a:sym typeface="Montserrat SemiBold"/>
              </a:rPr>
              <a:t>55</a:t>
            </a:r>
            <a:r>
              <a:rPr lang="en-US" sz="3000">
                <a:latin typeface="Montserrat SemiBold"/>
                <a:ea typeface="Montserrat SemiBold"/>
                <a:cs typeface="Montserrat SemiBold"/>
                <a:sym typeface="Montserrat SemiBold"/>
              </a:rPr>
              <a:t>%</a:t>
            </a:r>
            <a:endParaRPr sz="3000">
              <a:latin typeface="Montserrat SemiBold"/>
              <a:ea typeface="Montserrat SemiBold"/>
              <a:cs typeface="Montserrat SemiBold"/>
              <a:sym typeface="Montserrat SemiBold"/>
            </a:endParaRPr>
          </a:p>
        </p:txBody>
      </p:sp>
      <p:sp>
        <p:nvSpPr>
          <p:cNvPr id="132" name="Google Shape;132;p29"/>
          <p:cNvSpPr txBox="1"/>
          <p:nvPr/>
        </p:nvSpPr>
        <p:spPr>
          <a:xfrm>
            <a:off x="7184149" y="2203675"/>
            <a:ext cx="1002900" cy="444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3000">
                <a:latin typeface="Montserrat SemiBold"/>
                <a:ea typeface="Montserrat SemiBold"/>
                <a:cs typeface="Montserrat SemiBold"/>
                <a:sym typeface="Montserrat SemiBold"/>
              </a:rPr>
              <a:t>65</a:t>
            </a:r>
            <a:r>
              <a:rPr lang="en-US" sz="3000">
                <a:latin typeface="Montserrat SemiBold"/>
                <a:ea typeface="Montserrat SemiBold"/>
                <a:cs typeface="Montserrat SemiBold"/>
                <a:sym typeface="Montserrat SemiBold"/>
              </a:rPr>
              <a:t>%</a:t>
            </a:r>
            <a:endParaRPr sz="3000">
              <a:latin typeface="Montserrat SemiBold"/>
              <a:ea typeface="Montserrat SemiBold"/>
              <a:cs typeface="Montserrat SemiBold"/>
              <a:sym typeface="Montserrat SemiBold"/>
            </a:endParaRPr>
          </a:p>
        </p:txBody>
      </p:sp>
      <p:pic>
        <p:nvPicPr>
          <p:cNvPr id="133" name="Google Shape;133;p29"/>
          <p:cNvPicPr preferRelativeResize="0"/>
          <p:nvPr/>
        </p:nvPicPr>
        <p:blipFill rotWithShape="1">
          <a:blip r:embed="rId4">
            <a:alphaModFix/>
          </a:blip>
          <a:srcRect b="0" l="0" r="0" t="0"/>
          <a:stretch/>
        </p:blipFill>
        <p:spPr>
          <a:xfrm>
            <a:off x="8103800" y="4844972"/>
            <a:ext cx="860475" cy="180500"/>
          </a:xfrm>
          <a:prstGeom prst="rect">
            <a:avLst/>
          </a:prstGeom>
          <a:noFill/>
          <a:ln>
            <a:noFill/>
          </a:ln>
        </p:spPr>
      </p:pic>
      <p:sp>
        <p:nvSpPr>
          <p:cNvPr id="134" name="Google Shape;134;p29"/>
          <p:cNvSpPr/>
          <p:nvPr/>
        </p:nvSpPr>
        <p:spPr>
          <a:xfrm>
            <a:off x="1188000" y="1337675"/>
            <a:ext cx="754500" cy="754500"/>
          </a:xfrm>
          <a:prstGeom prst="ellipse">
            <a:avLst/>
          </a:prstGeom>
          <a:solidFill>
            <a:srgbClr val="00C6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29"/>
          <p:cNvSpPr/>
          <p:nvPr/>
        </p:nvSpPr>
        <p:spPr>
          <a:xfrm>
            <a:off x="3190700" y="1337675"/>
            <a:ext cx="754500" cy="754500"/>
          </a:xfrm>
          <a:prstGeom prst="ellipse">
            <a:avLst/>
          </a:prstGeom>
          <a:solidFill>
            <a:srgbClr val="00C6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29"/>
          <p:cNvSpPr/>
          <p:nvPr/>
        </p:nvSpPr>
        <p:spPr>
          <a:xfrm>
            <a:off x="5193400" y="1337675"/>
            <a:ext cx="754500" cy="754500"/>
          </a:xfrm>
          <a:prstGeom prst="ellipse">
            <a:avLst/>
          </a:prstGeom>
          <a:solidFill>
            <a:srgbClr val="00C6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29"/>
          <p:cNvSpPr/>
          <p:nvPr/>
        </p:nvSpPr>
        <p:spPr>
          <a:xfrm>
            <a:off x="7207700" y="1337675"/>
            <a:ext cx="754500" cy="754500"/>
          </a:xfrm>
          <a:prstGeom prst="ellipse">
            <a:avLst/>
          </a:prstGeom>
          <a:solidFill>
            <a:srgbClr val="00C6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8" name="Google Shape;138;p29"/>
          <p:cNvCxnSpPr/>
          <p:nvPr/>
        </p:nvCxnSpPr>
        <p:spPr>
          <a:xfrm>
            <a:off x="4159188" y="731545"/>
            <a:ext cx="825600" cy="0"/>
          </a:xfrm>
          <a:prstGeom prst="straightConnector1">
            <a:avLst/>
          </a:prstGeom>
          <a:noFill/>
          <a:ln cap="flat" cmpd="sng" w="25400">
            <a:solidFill>
              <a:srgbClr val="00BCD4"/>
            </a:solidFill>
            <a:prstDash val="solid"/>
            <a:round/>
            <a:headEnd len="sm" w="sm" type="none"/>
            <a:tailEnd len="sm" w="sm" type="none"/>
          </a:ln>
        </p:spPr>
      </p:cxnSp>
      <p:pic>
        <p:nvPicPr>
          <p:cNvPr id="139" name="Google Shape;139;p29"/>
          <p:cNvPicPr preferRelativeResize="0"/>
          <p:nvPr/>
        </p:nvPicPr>
        <p:blipFill>
          <a:blip r:embed="rId5">
            <a:alphaModFix/>
          </a:blip>
          <a:stretch>
            <a:fillRect/>
          </a:stretch>
        </p:blipFill>
        <p:spPr>
          <a:xfrm>
            <a:off x="3345950" y="1492925"/>
            <a:ext cx="444000" cy="444000"/>
          </a:xfrm>
          <a:prstGeom prst="rect">
            <a:avLst/>
          </a:prstGeom>
          <a:noFill/>
          <a:ln>
            <a:noFill/>
          </a:ln>
        </p:spPr>
      </p:pic>
      <p:pic>
        <p:nvPicPr>
          <p:cNvPr id="140" name="Google Shape;140;p29"/>
          <p:cNvPicPr preferRelativeResize="0"/>
          <p:nvPr/>
        </p:nvPicPr>
        <p:blipFill>
          <a:blip r:embed="rId6">
            <a:alphaModFix/>
          </a:blip>
          <a:stretch>
            <a:fillRect/>
          </a:stretch>
        </p:blipFill>
        <p:spPr>
          <a:xfrm>
            <a:off x="7362950" y="1492925"/>
            <a:ext cx="444000" cy="444000"/>
          </a:xfrm>
          <a:prstGeom prst="rect">
            <a:avLst/>
          </a:prstGeom>
          <a:noFill/>
          <a:ln>
            <a:noFill/>
          </a:ln>
        </p:spPr>
      </p:pic>
      <p:pic>
        <p:nvPicPr>
          <p:cNvPr id="141" name="Google Shape;141;p29"/>
          <p:cNvPicPr preferRelativeResize="0"/>
          <p:nvPr/>
        </p:nvPicPr>
        <p:blipFill>
          <a:blip r:embed="rId7">
            <a:alphaModFix/>
          </a:blip>
          <a:stretch>
            <a:fillRect/>
          </a:stretch>
        </p:blipFill>
        <p:spPr>
          <a:xfrm>
            <a:off x="5367825" y="1492922"/>
            <a:ext cx="507375" cy="507375"/>
          </a:xfrm>
          <a:prstGeom prst="rect">
            <a:avLst/>
          </a:prstGeom>
          <a:noFill/>
          <a:ln>
            <a:noFill/>
          </a:ln>
        </p:spPr>
      </p:pic>
      <p:pic>
        <p:nvPicPr>
          <p:cNvPr id="142" name="Google Shape;142;p29"/>
          <p:cNvPicPr preferRelativeResize="0"/>
          <p:nvPr/>
        </p:nvPicPr>
        <p:blipFill>
          <a:blip r:embed="rId8">
            <a:alphaModFix/>
          </a:blip>
          <a:stretch>
            <a:fillRect/>
          </a:stretch>
        </p:blipFill>
        <p:spPr>
          <a:xfrm>
            <a:off x="1273688" y="1479327"/>
            <a:ext cx="471175" cy="471198"/>
          </a:xfrm>
          <a:prstGeom prst="rect">
            <a:avLst/>
          </a:prstGeom>
          <a:noFill/>
          <a:ln>
            <a:noFill/>
          </a:ln>
        </p:spPr>
      </p:pic>
      <p:sp>
        <p:nvSpPr>
          <p:cNvPr id="143" name="Google Shape;143;p29"/>
          <p:cNvSpPr txBox="1"/>
          <p:nvPr/>
        </p:nvSpPr>
        <p:spPr>
          <a:xfrm>
            <a:off x="0" y="4844975"/>
            <a:ext cx="1685100" cy="34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200"/>
              <a:t>Source : Nielsen</a:t>
            </a:r>
            <a:endParaRPr sz="12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7" name="Shape 147"/>
        <p:cNvGrpSpPr/>
        <p:nvPr/>
      </p:nvGrpSpPr>
      <p:grpSpPr>
        <a:xfrm>
          <a:off x="0" y="0"/>
          <a:ext cx="0" cy="0"/>
          <a:chOff x="0" y="0"/>
          <a:chExt cx="0" cy="0"/>
        </a:xfrm>
      </p:grpSpPr>
      <p:pic>
        <p:nvPicPr>
          <p:cNvPr id="148" name="Google Shape;148;p30"/>
          <p:cNvPicPr preferRelativeResize="0"/>
          <p:nvPr/>
        </p:nvPicPr>
        <p:blipFill>
          <a:blip r:embed="rId3">
            <a:alphaModFix/>
          </a:blip>
          <a:stretch>
            <a:fillRect/>
          </a:stretch>
        </p:blipFill>
        <p:spPr>
          <a:xfrm>
            <a:off x="2670075" y="616575"/>
            <a:ext cx="3803850" cy="38038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2" name="Shape 152"/>
        <p:cNvGrpSpPr/>
        <p:nvPr/>
      </p:nvGrpSpPr>
      <p:grpSpPr>
        <a:xfrm>
          <a:off x="0" y="0"/>
          <a:ext cx="0" cy="0"/>
          <a:chOff x="0" y="0"/>
          <a:chExt cx="0" cy="0"/>
        </a:xfrm>
      </p:grpSpPr>
      <p:sp>
        <p:nvSpPr>
          <p:cNvPr id="153" name="Google Shape;153;p3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Attention Spans</a:t>
            </a:r>
            <a:endParaRPr/>
          </a:p>
        </p:txBody>
      </p:sp>
      <p:sp>
        <p:nvSpPr>
          <p:cNvPr id="154" name="Google Shape;154;p3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US"/>
              <a:t>Human attention spans - 12 seconds in 2000 to 8 seconds in 2013</a:t>
            </a:r>
            <a:endParaRPr/>
          </a:p>
          <a:p>
            <a:pPr indent="-342900" lvl="0" marL="457200" rtl="0" algn="l">
              <a:spcBef>
                <a:spcPts val="0"/>
              </a:spcBef>
              <a:spcAft>
                <a:spcPts val="0"/>
              </a:spcAft>
              <a:buSzPts val="1800"/>
              <a:buChar char="●"/>
            </a:pPr>
            <a:r>
              <a:rPr lang="en-US"/>
              <a:t>Goldfish have it higher - at 9 seconds!</a:t>
            </a:r>
            <a:endParaRPr/>
          </a:p>
        </p:txBody>
      </p:sp>
      <p:pic>
        <p:nvPicPr>
          <p:cNvPr id="155" name="Google Shape;155;p31"/>
          <p:cNvPicPr preferRelativeResize="0"/>
          <p:nvPr/>
        </p:nvPicPr>
        <p:blipFill>
          <a:blip r:embed="rId3">
            <a:alphaModFix/>
          </a:blip>
          <a:stretch>
            <a:fillRect/>
          </a:stretch>
        </p:blipFill>
        <p:spPr>
          <a:xfrm>
            <a:off x="3428300" y="1017725"/>
            <a:ext cx="5515824" cy="41368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9" name="Shape 159"/>
        <p:cNvGrpSpPr/>
        <p:nvPr/>
      </p:nvGrpSpPr>
      <p:grpSpPr>
        <a:xfrm>
          <a:off x="0" y="0"/>
          <a:ext cx="0" cy="0"/>
          <a:chOff x="0" y="0"/>
          <a:chExt cx="0" cy="0"/>
        </a:xfrm>
      </p:grpSpPr>
      <p:sp>
        <p:nvSpPr>
          <p:cNvPr id="160" name="Google Shape;160;p3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Help is not part of their everyday workflow</a:t>
            </a:r>
            <a:endParaRPr/>
          </a:p>
        </p:txBody>
      </p:sp>
      <p:pic>
        <p:nvPicPr>
          <p:cNvPr id="161" name="Google Shape;161;p32"/>
          <p:cNvPicPr preferRelativeResize="0"/>
          <p:nvPr/>
        </p:nvPicPr>
        <p:blipFill>
          <a:blip r:embed="rId3">
            <a:alphaModFix/>
          </a:blip>
          <a:stretch>
            <a:fillRect/>
          </a:stretch>
        </p:blipFill>
        <p:spPr>
          <a:xfrm>
            <a:off x="970151" y="967500"/>
            <a:ext cx="6964399" cy="40698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5" name="Shape 165"/>
        <p:cNvGrpSpPr/>
        <p:nvPr/>
      </p:nvGrpSpPr>
      <p:grpSpPr>
        <a:xfrm>
          <a:off x="0" y="0"/>
          <a:ext cx="0" cy="0"/>
          <a:chOff x="0" y="0"/>
          <a:chExt cx="0" cy="0"/>
        </a:xfrm>
      </p:grpSpPr>
      <p:sp>
        <p:nvSpPr>
          <p:cNvPr id="166" name="Google Shape;166;p33"/>
          <p:cNvSpPr txBox="1"/>
          <p:nvPr>
            <p:ph type="title"/>
          </p:nvPr>
        </p:nvSpPr>
        <p:spPr>
          <a:xfrm>
            <a:off x="87525" y="4837475"/>
            <a:ext cx="8520600" cy="30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US" sz="1200"/>
              <a:t>Source-</a:t>
            </a:r>
            <a:r>
              <a:rPr lang="en-US" sz="1200"/>
              <a:t> http://thequotes.in/tell-me-and-ill-forget-show-me-and-i-might-remember-involve-me-and-i-will-understand/</a:t>
            </a:r>
            <a:endParaRPr sz="1200"/>
          </a:p>
        </p:txBody>
      </p:sp>
      <p:pic>
        <p:nvPicPr>
          <p:cNvPr id="167" name="Google Shape;167;p33"/>
          <p:cNvPicPr preferRelativeResize="0"/>
          <p:nvPr/>
        </p:nvPicPr>
        <p:blipFill>
          <a:blip r:embed="rId3">
            <a:alphaModFix/>
          </a:blip>
          <a:stretch>
            <a:fillRect/>
          </a:stretch>
        </p:blipFill>
        <p:spPr>
          <a:xfrm>
            <a:off x="1258735" y="625325"/>
            <a:ext cx="6626525" cy="4058749"/>
          </a:xfrm>
          <a:prstGeom prst="rect">
            <a:avLst/>
          </a:prstGeom>
          <a:noFill/>
          <a:ln>
            <a:noFill/>
          </a:ln>
        </p:spPr>
      </p:pic>
      <p:sp>
        <p:nvSpPr>
          <p:cNvPr id="168" name="Google Shape;168;p33"/>
          <p:cNvSpPr txBox="1"/>
          <p:nvPr>
            <p:ph type="title"/>
          </p:nvPr>
        </p:nvSpPr>
        <p:spPr>
          <a:xfrm>
            <a:off x="87525" y="526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Our focus is not on - understanding</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2" name="Shape 172"/>
        <p:cNvGrpSpPr/>
        <p:nvPr/>
      </p:nvGrpSpPr>
      <p:grpSpPr>
        <a:xfrm>
          <a:off x="0" y="0"/>
          <a:ext cx="0" cy="0"/>
          <a:chOff x="0" y="0"/>
          <a:chExt cx="0" cy="0"/>
        </a:xfrm>
      </p:grpSpPr>
      <p:sp>
        <p:nvSpPr>
          <p:cNvPr id="173" name="Google Shape;173;p3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User Behavior</a:t>
            </a:r>
            <a:endParaRPr/>
          </a:p>
        </p:txBody>
      </p:sp>
      <p:sp>
        <p:nvSpPr>
          <p:cNvPr id="174" name="Google Shape;174;p3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US"/>
              <a:t>F-pattern</a:t>
            </a:r>
            <a:endParaRPr/>
          </a:p>
          <a:p>
            <a:pPr indent="-342900" lvl="0" marL="457200" rtl="0" algn="l">
              <a:spcBef>
                <a:spcPts val="0"/>
              </a:spcBef>
              <a:spcAft>
                <a:spcPts val="0"/>
              </a:spcAft>
              <a:buSzPts val="1800"/>
              <a:buChar char="●"/>
            </a:pPr>
            <a:r>
              <a:rPr lang="en-US"/>
              <a:t>Screenshots facilitate scanning</a:t>
            </a:r>
            <a:endParaRPr/>
          </a:p>
        </p:txBody>
      </p:sp>
      <p:pic>
        <p:nvPicPr>
          <p:cNvPr id="175" name="Google Shape;175;p34"/>
          <p:cNvPicPr preferRelativeResize="0"/>
          <p:nvPr/>
        </p:nvPicPr>
        <p:blipFill>
          <a:blip r:embed="rId3">
            <a:alphaModFix/>
          </a:blip>
          <a:stretch>
            <a:fillRect/>
          </a:stretch>
        </p:blipFill>
        <p:spPr>
          <a:xfrm>
            <a:off x="4679747" y="1450675"/>
            <a:ext cx="3928450" cy="2610776"/>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